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62" r:id="rId1"/>
  </p:sldMasterIdLst>
  <p:notesMasterIdLst>
    <p:notesMasterId r:id="rId55"/>
  </p:notesMasterIdLst>
  <p:handoutMasterIdLst>
    <p:handoutMasterId r:id="rId56"/>
  </p:handoutMasterIdLst>
  <p:sldIdLst>
    <p:sldId id="258" r:id="rId2"/>
    <p:sldId id="691" r:id="rId3"/>
    <p:sldId id="597" r:id="rId4"/>
    <p:sldId id="693" r:id="rId5"/>
    <p:sldId id="589" r:id="rId6"/>
    <p:sldId id="692" r:id="rId7"/>
    <p:sldId id="694" r:id="rId8"/>
    <p:sldId id="604" r:id="rId9"/>
    <p:sldId id="605" r:id="rId10"/>
    <p:sldId id="606" r:id="rId11"/>
    <p:sldId id="607" r:id="rId12"/>
    <p:sldId id="608" r:id="rId13"/>
    <p:sldId id="609" r:id="rId14"/>
    <p:sldId id="695" r:id="rId15"/>
    <p:sldId id="696" r:id="rId16"/>
    <p:sldId id="697" r:id="rId17"/>
    <p:sldId id="699" r:id="rId18"/>
    <p:sldId id="700" r:id="rId19"/>
    <p:sldId id="701" r:id="rId20"/>
    <p:sldId id="702" r:id="rId21"/>
    <p:sldId id="703" r:id="rId22"/>
    <p:sldId id="600" r:id="rId23"/>
    <p:sldId id="601" r:id="rId24"/>
    <p:sldId id="602" r:id="rId25"/>
    <p:sldId id="603" r:id="rId26"/>
    <p:sldId id="610" r:id="rId27"/>
    <p:sldId id="613" r:id="rId28"/>
    <p:sldId id="614" r:id="rId29"/>
    <p:sldId id="615" r:id="rId30"/>
    <p:sldId id="616" r:id="rId31"/>
    <p:sldId id="617" r:id="rId32"/>
    <p:sldId id="618" r:id="rId33"/>
    <p:sldId id="705" r:id="rId34"/>
    <p:sldId id="704" r:id="rId35"/>
    <p:sldId id="619" r:id="rId36"/>
    <p:sldId id="620" r:id="rId37"/>
    <p:sldId id="706" r:id="rId38"/>
    <p:sldId id="621" r:id="rId39"/>
    <p:sldId id="633" r:id="rId40"/>
    <p:sldId id="634" r:id="rId41"/>
    <p:sldId id="635" r:id="rId42"/>
    <p:sldId id="636" r:id="rId43"/>
    <p:sldId id="637" r:id="rId44"/>
    <p:sldId id="638" r:id="rId45"/>
    <p:sldId id="639" r:id="rId46"/>
    <p:sldId id="640" r:id="rId47"/>
    <p:sldId id="641" r:id="rId48"/>
    <p:sldId id="642" r:id="rId49"/>
    <p:sldId id="643" r:id="rId50"/>
    <p:sldId id="645" r:id="rId51"/>
    <p:sldId id="666" r:id="rId52"/>
    <p:sldId id="667" r:id="rId53"/>
    <p:sldId id="668" r:id="rId54"/>
  </p:sldIdLst>
  <p:sldSz cx="12192000" cy="6858000"/>
  <p:notesSz cx="7077075" cy="9363075"/>
  <p:defaultTex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000"/>
    <a:srgbClr val="FFE6E6"/>
    <a:srgbClr val="500000"/>
    <a:srgbClr val="0099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03" autoAdjust="0"/>
    <p:restoredTop sz="94652" autoAdjust="0"/>
  </p:normalViewPr>
  <p:slideViewPr>
    <p:cSldViewPr>
      <p:cViewPr varScale="1">
        <p:scale>
          <a:sx n="149" d="100"/>
          <a:sy n="149" d="100"/>
        </p:scale>
        <p:origin x="1388"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67155"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spcBef>
                <a:spcPct val="0"/>
              </a:spcBef>
              <a:buClrTx/>
              <a:buSzTx/>
              <a:buFontTx/>
              <a:buNone/>
              <a:defRPr sz="1200"/>
            </a:lvl1pPr>
          </a:lstStyle>
          <a:p>
            <a:pPr>
              <a:defRPr/>
            </a:pPr>
            <a:endParaRPr lang="en-US" dirty="0"/>
          </a:p>
        </p:txBody>
      </p:sp>
      <p:sp>
        <p:nvSpPr>
          <p:cNvPr id="28675" name="Rectangle 3"/>
          <p:cNvSpPr>
            <a:spLocks noGrp="1" noChangeArrowheads="1"/>
          </p:cNvSpPr>
          <p:nvPr>
            <p:ph type="dt" sz="quarter" idx="1"/>
          </p:nvPr>
        </p:nvSpPr>
        <p:spPr bwMode="auto">
          <a:xfrm>
            <a:off x="4009921" y="0"/>
            <a:ext cx="3067154"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lgn="r">
              <a:spcBef>
                <a:spcPct val="0"/>
              </a:spcBef>
              <a:buClrTx/>
              <a:buSzTx/>
              <a:buFontTx/>
              <a:buNone/>
              <a:defRPr sz="1200"/>
            </a:lvl1pPr>
          </a:lstStyle>
          <a:p>
            <a:pPr>
              <a:defRPr/>
            </a:pPr>
            <a:endParaRPr lang="en-US" dirty="0"/>
          </a:p>
        </p:txBody>
      </p:sp>
      <p:sp>
        <p:nvSpPr>
          <p:cNvPr id="28676" name="Rectangle 4"/>
          <p:cNvSpPr>
            <a:spLocks noGrp="1" noChangeArrowheads="1"/>
          </p:cNvSpPr>
          <p:nvPr>
            <p:ph type="ftr" sz="quarter" idx="2"/>
          </p:nvPr>
        </p:nvSpPr>
        <p:spPr bwMode="auto">
          <a:xfrm>
            <a:off x="0" y="8894446"/>
            <a:ext cx="3067155"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spcBef>
                <a:spcPct val="0"/>
              </a:spcBef>
              <a:buClrTx/>
              <a:buSzTx/>
              <a:buFontTx/>
              <a:buNone/>
              <a:defRPr sz="1200"/>
            </a:lvl1pPr>
          </a:lstStyle>
          <a:p>
            <a:pPr>
              <a:defRPr/>
            </a:pPr>
            <a:endParaRPr lang="en-US" dirty="0"/>
          </a:p>
        </p:txBody>
      </p:sp>
      <p:sp>
        <p:nvSpPr>
          <p:cNvPr id="28677" name="Rectangle 5"/>
          <p:cNvSpPr>
            <a:spLocks noGrp="1" noChangeArrowheads="1"/>
          </p:cNvSpPr>
          <p:nvPr>
            <p:ph type="sldNum" sz="quarter" idx="3"/>
          </p:nvPr>
        </p:nvSpPr>
        <p:spPr bwMode="auto">
          <a:xfrm>
            <a:off x="4009921" y="8894446"/>
            <a:ext cx="3067154"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lgn="r">
              <a:spcBef>
                <a:spcPct val="0"/>
              </a:spcBef>
              <a:buClrTx/>
              <a:buSzTx/>
              <a:buFontTx/>
              <a:buNone/>
              <a:defRPr sz="1200"/>
            </a:lvl1pPr>
          </a:lstStyle>
          <a:p>
            <a:pPr>
              <a:defRPr/>
            </a:pPr>
            <a:fld id="{3B7227E4-51F8-45C2-83C1-D251491FB81E}" type="slidenum">
              <a:rPr lang="en-US"/>
              <a:pPr>
                <a:defRPr/>
              </a:pPr>
              <a:t>‹#›</a:t>
            </a:fld>
            <a:endParaRPr lang="en-US" dirty="0"/>
          </a:p>
        </p:txBody>
      </p:sp>
    </p:spTree>
    <p:extLst>
      <p:ext uri="{BB962C8B-B14F-4D97-AF65-F5344CB8AC3E}">
        <p14:creationId xmlns:p14="http://schemas.microsoft.com/office/powerpoint/2010/main" val="1714397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155" cy="468629"/>
          </a:xfrm>
          <a:prstGeom prst="rect">
            <a:avLst/>
          </a:prstGeom>
        </p:spPr>
        <p:txBody>
          <a:bodyPr vert="horz" wrap="square" lIns="93937" tIns="46968" rIns="93937" bIns="46968" numCol="1" anchor="t" anchorCtr="0" compatLnSpc="1">
            <a:prstTxWarp prst="textNoShape">
              <a:avLst/>
            </a:prstTxWarp>
          </a:bodyPr>
          <a:lstStyle>
            <a:lvl1pPr>
              <a:defRPr sz="1200"/>
            </a:lvl1pPr>
          </a:lstStyle>
          <a:p>
            <a:pPr>
              <a:defRPr/>
            </a:pPr>
            <a:endParaRPr lang="en-US" dirty="0"/>
          </a:p>
        </p:txBody>
      </p:sp>
      <p:sp>
        <p:nvSpPr>
          <p:cNvPr id="3" name="Date Placeholder 2"/>
          <p:cNvSpPr>
            <a:spLocks noGrp="1"/>
          </p:cNvSpPr>
          <p:nvPr>
            <p:ph type="dt" idx="1"/>
          </p:nvPr>
        </p:nvSpPr>
        <p:spPr>
          <a:xfrm>
            <a:off x="4008339" y="0"/>
            <a:ext cx="3067155" cy="468629"/>
          </a:xfrm>
          <a:prstGeom prst="rect">
            <a:avLst/>
          </a:prstGeom>
        </p:spPr>
        <p:txBody>
          <a:bodyPr vert="horz" wrap="square" lIns="93937" tIns="46968" rIns="93937" bIns="46968" numCol="1" anchor="t" anchorCtr="0" compatLnSpc="1">
            <a:prstTxWarp prst="textNoShape">
              <a:avLst/>
            </a:prstTxWarp>
          </a:bodyPr>
          <a:lstStyle>
            <a:lvl1pPr algn="r">
              <a:defRPr sz="1200"/>
            </a:lvl1pPr>
          </a:lstStyle>
          <a:p>
            <a:pPr>
              <a:defRPr/>
            </a:pPr>
            <a:fld id="{24C5774C-03E1-499A-B4E4-895282C04360}" type="datetimeFigureOut">
              <a:rPr lang="en-US"/>
              <a:pPr>
                <a:defRPr/>
              </a:pPr>
              <a:t>3/17/2024</a:t>
            </a:fld>
            <a:endParaRPr lang="en-US" dirty="0"/>
          </a:p>
        </p:txBody>
      </p:sp>
      <p:sp>
        <p:nvSpPr>
          <p:cNvPr id="4" name="Slide Image Placeholder 3"/>
          <p:cNvSpPr>
            <a:spLocks noGrp="1" noRot="1" noChangeAspect="1"/>
          </p:cNvSpPr>
          <p:nvPr>
            <p:ph type="sldImg" idx="2"/>
          </p:nvPr>
        </p:nvSpPr>
        <p:spPr>
          <a:xfrm>
            <a:off x="419100" y="703263"/>
            <a:ext cx="6238875" cy="3509962"/>
          </a:xfrm>
          <a:prstGeom prst="rect">
            <a:avLst/>
          </a:prstGeom>
          <a:noFill/>
          <a:ln w="12700">
            <a:solidFill>
              <a:prstClr val="black"/>
            </a:solidFill>
          </a:ln>
        </p:spPr>
        <p:txBody>
          <a:bodyPr vert="horz" lIns="93937" tIns="46968" rIns="93937" bIns="46968" rtlCol="0" anchor="ctr"/>
          <a:lstStyle/>
          <a:p>
            <a:pPr lvl="0"/>
            <a:endParaRPr lang="en-US" noProof="0" dirty="0"/>
          </a:p>
        </p:txBody>
      </p:sp>
      <p:sp>
        <p:nvSpPr>
          <p:cNvPr id="5" name="Notes Placeholder 4"/>
          <p:cNvSpPr>
            <a:spLocks noGrp="1"/>
          </p:cNvSpPr>
          <p:nvPr>
            <p:ph type="body" sz="quarter" idx="3"/>
          </p:nvPr>
        </p:nvSpPr>
        <p:spPr>
          <a:xfrm>
            <a:off x="707075" y="4447224"/>
            <a:ext cx="5662925" cy="4212908"/>
          </a:xfrm>
          <a:prstGeom prst="rect">
            <a:avLst/>
          </a:prstGeom>
        </p:spPr>
        <p:txBody>
          <a:bodyPr vert="horz" lIns="93937" tIns="46968" rIns="93937" bIns="4696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2863"/>
            <a:ext cx="3067155" cy="468629"/>
          </a:xfrm>
          <a:prstGeom prst="rect">
            <a:avLst/>
          </a:prstGeom>
        </p:spPr>
        <p:txBody>
          <a:bodyPr vert="horz" wrap="square" lIns="93937" tIns="46968" rIns="93937" bIns="46968" numCol="1" anchor="b" anchorCtr="0" compatLnSpc="1">
            <a:prstTxWarp prst="textNoShape">
              <a:avLst/>
            </a:prstTxWarp>
          </a:bodyPr>
          <a:lstStyle>
            <a:lvl1pPr>
              <a:defRPr sz="1200"/>
            </a:lvl1pPr>
          </a:lstStyle>
          <a:p>
            <a:pPr>
              <a:defRPr/>
            </a:pPr>
            <a:endParaRPr lang="en-US" dirty="0"/>
          </a:p>
        </p:txBody>
      </p:sp>
      <p:sp>
        <p:nvSpPr>
          <p:cNvPr id="7" name="Slide Number Placeholder 6"/>
          <p:cNvSpPr>
            <a:spLocks noGrp="1"/>
          </p:cNvSpPr>
          <p:nvPr>
            <p:ph type="sldNum" sz="quarter" idx="5"/>
          </p:nvPr>
        </p:nvSpPr>
        <p:spPr>
          <a:xfrm>
            <a:off x="4008339" y="8892863"/>
            <a:ext cx="3067155" cy="468629"/>
          </a:xfrm>
          <a:prstGeom prst="rect">
            <a:avLst/>
          </a:prstGeom>
        </p:spPr>
        <p:txBody>
          <a:bodyPr vert="horz" wrap="square" lIns="93937" tIns="46968" rIns="93937" bIns="46968" numCol="1" anchor="b" anchorCtr="0" compatLnSpc="1">
            <a:prstTxWarp prst="textNoShape">
              <a:avLst/>
            </a:prstTxWarp>
          </a:bodyPr>
          <a:lstStyle>
            <a:lvl1pPr algn="r">
              <a:defRPr sz="1200"/>
            </a:lvl1pPr>
          </a:lstStyle>
          <a:p>
            <a:pPr>
              <a:defRPr/>
            </a:pPr>
            <a:fld id="{169181FC-D85A-4591-8BD1-5E6A6B17461A}" type="slidenum">
              <a:rPr lang="en-US"/>
              <a:pPr>
                <a:defRPr/>
              </a:pPr>
              <a:t>‹#›</a:t>
            </a:fld>
            <a:endParaRPr lang="en-US" dirty="0"/>
          </a:p>
        </p:txBody>
      </p:sp>
    </p:spTree>
    <p:extLst>
      <p:ext uri="{BB962C8B-B14F-4D97-AF65-F5344CB8AC3E}">
        <p14:creationId xmlns:p14="http://schemas.microsoft.com/office/powerpoint/2010/main" val="3570609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9100" y="703263"/>
            <a:ext cx="6238875" cy="35099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itchFamily="18" charset="0"/>
              </a:defRPr>
            </a:lvl1pPr>
            <a:lvl2pPr marL="740647" indent="-284864" eaLnBrk="0" hangingPunct="0">
              <a:defRPr sz="2800">
                <a:solidFill>
                  <a:schemeClr val="tx1"/>
                </a:solidFill>
                <a:latin typeface="Times New Roman" pitchFamily="18" charset="0"/>
              </a:defRPr>
            </a:lvl2pPr>
            <a:lvl3pPr marL="1139457" indent="-227891" eaLnBrk="0" hangingPunct="0">
              <a:defRPr sz="2800">
                <a:solidFill>
                  <a:schemeClr val="tx1"/>
                </a:solidFill>
                <a:latin typeface="Times New Roman" pitchFamily="18" charset="0"/>
              </a:defRPr>
            </a:lvl3pPr>
            <a:lvl4pPr marL="1595239" indent="-227891" eaLnBrk="0" hangingPunct="0">
              <a:defRPr sz="2800">
                <a:solidFill>
                  <a:schemeClr val="tx1"/>
                </a:solidFill>
                <a:latin typeface="Times New Roman" pitchFamily="18" charset="0"/>
              </a:defRPr>
            </a:lvl4pPr>
            <a:lvl5pPr marL="2051022" indent="-227891" eaLnBrk="0" hangingPunct="0">
              <a:defRPr sz="2800">
                <a:solidFill>
                  <a:schemeClr val="tx1"/>
                </a:solidFill>
                <a:latin typeface="Times New Roman" pitchFamily="18" charset="0"/>
              </a:defRPr>
            </a:lvl5pPr>
            <a:lvl6pPr marL="2506805"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62587"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18370"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74153"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fld id="{FFA44757-FF1F-42D8-B2CA-5FE2A078B1AB}" type="slidenum">
              <a:rPr lang="en-US" altLang="en-US" sz="1200"/>
              <a:pPr eaLnBrk="1" hangingPunct="1"/>
              <a:t>0</a:t>
            </a:fld>
            <a:endParaRPr lang="en-US" altLang="en-US" sz="1200" dirty="0"/>
          </a:p>
        </p:txBody>
      </p:sp>
    </p:spTree>
    <p:extLst>
      <p:ext uri="{BB962C8B-B14F-4D97-AF65-F5344CB8AC3E}">
        <p14:creationId xmlns:p14="http://schemas.microsoft.com/office/powerpoint/2010/main" val="1770369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42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992B1B9-BB95-4ADF-924E-3CE88926F839}" type="slidenum">
              <a:rPr lang="en-US" altLang="en-US" sz="1200" smtClean="0"/>
              <a:pPr eaLnBrk="1" hangingPunct="1"/>
              <a:t>2</a:t>
            </a:fld>
            <a:endParaRPr lang="en-US" altLang="en-US" sz="1200" dirty="0"/>
          </a:p>
        </p:txBody>
      </p:sp>
    </p:spTree>
    <p:extLst>
      <p:ext uri="{BB962C8B-B14F-4D97-AF65-F5344CB8AC3E}">
        <p14:creationId xmlns:p14="http://schemas.microsoft.com/office/powerpoint/2010/main" val="1455861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AutoShape 1027"/>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dirty="0"/>
          </a:p>
        </p:txBody>
      </p:sp>
      <p:sp>
        <p:nvSpPr>
          <p:cNvPr id="9" name="Line 4103"/>
          <p:cNvSpPr>
            <a:spLocks noChangeShapeType="1"/>
          </p:cNvSpPr>
          <p:nvPr userDrawn="1"/>
        </p:nvSpPr>
        <p:spPr bwMode="auto">
          <a:xfrm>
            <a:off x="0" y="3048000"/>
            <a:ext cx="119888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0" name="Rectangle 4098"/>
          <p:cNvSpPr>
            <a:spLocks noGrp="1" noChangeArrowheads="1"/>
          </p:cNvSpPr>
          <p:nvPr>
            <p:ph type="ctrTitle" sz="quarter"/>
          </p:nvPr>
        </p:nvSpPr>
        <p:spPr>
          <a:xfrm>
            <a:off x="914400" y="228600"/>
            <a:ext cx="10363200" cy="1143000"/>
          </a:xfrm>
        </p:spPr>
        <p:txBody>
          <a:bodyPr/>
          <a:lstStyle>
            <a:lvl1pPr>
              <a:defRPr sz="3600" baseline="0">
                <a:solidFill>
                  <a:srgbClr val="1E0000"/>
                </a:solidFill>
                <a:latin typeface="Arial" pitchFamily="34" charset="0"/>
                <a:cs typeface="Arial" pitchFamily="34" charset="0"/>
              </a:defRPr>
            </a:lvl1pPr>
          </a:lstStyle>
          <a:p>
            <a:r>
              <a:rPr lang="en-US" dirty="0"/>
              <a:t>Click to edit Master title style</a:t>
            </a:r>
          </a:p>
        </p:txBody>
      </p:sp>
      <p:sp>
        <p:nvSpPr>
          <p:cNvPr id="11" name="Rectangle 4099"/>
          <p:cNvSpPr>
            <a:spLocks noGrp="1" noChangeArrowheads="1"/>
          </p:cNvSpPr>
          <p:nvPr>
            <p:ph type="subTitle" sz="quarter" idx="1"/>
          </p:nvPr>
        </p:nvSpPr>
        <p:spPr>
          <a:xfrm>
            <a:off x="1930400" y="3124200"/>
            <a:ext cx="8534400" cy="1752600"/>
          </a:xfrm>
        </p:spPr>
        <p:txBody>
          <a:bodyPr/>
          <a:lstStyle>
            <a:lvl1pPr marL="0" indent="0" algn="ctr">
              <a:buFontTx/>
              <a:buNone/>
              <a:defRPr baseline="0">
                <a:solidFill>
                  <a:srgbClr val="1E0000"/>
                </a:solidFill>
                <a:latin typeface="Arial" pitchFamily="34" charset="0"/>
                <a:cs typeface="Arial" pitchFamily="34" charset="0"/>
              </a:defRPr>
            </a:lvl1pPr>
          </a:lstStyle>
          <a:p>
            <a:r>
              <a:rPr lang="en-US" dirty="0"/>
              <a:t>Click to edit Master subtitle style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200" y="5486400"/>
            <a:ext cx="3886200" cy="1036320"/>
          </a:xfrm>
          <a:prstGeom prst="rect">
            <a:avLst/>
          </a:prstGeom>
        </p:spPr>
      </p:pic>
    </p:spTree>
    <p:extLst>
      <p:ext uri="{BB962C8B-B14F-4D97-AF65-F5344CB8AC3E}">
        <p14:creationId xmlns:p14="http://schemas.microsoft.com/office/powerpoint/2010/main" val="4216950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11176000" cy="1066800"/>
          </a:xfrm>
        </p:spPr>
        <p:txBody>
          <a:bodyPr/>
          <a:lstStyle>
            <a:lvl1pPr>
              <a:defRPr baseline="0">
                <a:solidFill>
                  <a:srgbClr val="1E0000"/>
                </a:solidFill>
              </a:defRPr>
            </a:lvl1pPr>
          </a:lstStyle>
          <a:p>
            <a:r>
              <a:rPr lang="en-US" dirty="0"/>
              <a:t>Click to edit Master title style</a:t>
            </a:r>
          </a:p>
        </p:txBody>
      </p:sp>
      <p:sp>
        <p:nvSpPr>
          <p:cNvPr id="5" name="Content Placeholder 2"/>
          <p:cNvSpPr>
            <a:spLocks noGrp="1"/>
          </p:cNvSpPr>
          <p:nvPr>
            <p:ph idx="1"/>
          </p:nvPr>
        </p:nvSpPr>
        <p:spPr>
          <a:xfrm>
            <a:off x="457200" y="1280160"/>
            <a:ext cx="11297920" cy="3733800"/>
          </a:xfrm>
        </p:spPr>
        <p:txBody>
          <a:bodyPr/>
          <a:lstStyle>
            <a:lvl1pPr marL="457200" indent="-457200">
              <a:buClr>
                <a:srgbClr val="1E0000"/>
              </a:buClr>
              <a:buSzPct val="100000"/>
              <a:buFont typeface="Arial" panose="020B0604020202020204" pitchFamily="34" charset="0"/>
              <a:buChar char="•"/>
              <a:defRPr baseline="0">
                <a:solidFill>
                  <a:srgbClr val="1E0000"/>
                </a:solidFill>
              </a:defRPr>
            </a:lvl1pPr>
            <a:lvl2pPr>
              <a:buClr>
                <a:srgbClr val="1E0000"/>
              </a:buClr>
              <a:defRPr baseline="0">
                <a:solidFill>
                  <a:srgbClr val="1E0000"/>
                </a:solidFill>
              </a:defRPr>
            </a:lvl2pPr>
            <a:lvl3pPr marL="1257300" indent="-342900">
              <a:buClr>
                <a:srgbClr val="1E0000"/>
              </a:buClr>
              <a:buSzPct val="90000"/>
              <a:buFont typeface="Arial" panose="020B0604020202020204" pitchFamily="34" charset="0"/>
              <a:buChar char="•"/>
              <a:defRPr baseline="0">
                <a:solidFill>
                  <a:srgbClr val="1E0000"/>
                </a:solidFill>
              </a:defRPr>
            </a:lvl3pPr>
            <a:lvl4pPr>
              <a:buClr>
                <a:srgbClr val="1E0000"/>
              </a:buClr>
              <a:defRPr baseline="0">
                <a:solidFill>
                  <a:srgbClr val="1E0000"/>
                </a:solidFill>
              </a:defRPr>
            </a:lvl4pPr>
            <a:lvl5pPr>
              <a:buClr>
                <a:srgbClr val="1E0000"/>
              </a:buClr>
              <a:defRPr baseline="0">
                <a:solidFill>
                  <a:srgbClr val="1E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65402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4600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668000" cy="106984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17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1155680" cy="1069848"/>
          </a:xfrm>
          <a:prstGeom prst="rect">
            <a:avLst/>
          </a:prstGeo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150242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AutoShape 5"/>
          <p:cNvSpPr>
            <a:spLocks noChangeArrowheads="1"/>
          </p:cNvSpPr>
          <p:nvPr/>
        </p:nvSpPr>
        <p:spPr bwMode="auto">
          <a:xfrm>
            <a:off x="1016000" y="1143000"/>
            <a:ext cx="6807200" cy="6096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dirty="0"/>
          </a:p>
        </p:txBody>
      </p:sp>
      <p:sp>
        <p:nvSpPr>
          <p:cNvPr id="25615" name="Rectangle 15"/>
          <p:cNvSpPr>
            <a:spLocks noChangeArrowheads="1"/>
          </p:cNvSpPr>
          <p:nvPr userDrawn="1"/>
        </p:nvSpPr>
        <p:spPr bwMode="auto">
          <a:xfrm>
            <a:off x="304801" y="6629401"/>
            <a:ext cx="11578167" cy="9525"/>
          </a:xfrm>
          <a:prstGeom prst="rect">
            <a:avLst/>
          </a:prstGeom>
          <a:gradFill rotWithShape="0">
            <a:gsLst>
              <a:gs pos="0">
                <a:schemeClr val="folHlink"/>
              </a:gs>
              <a:gs pos="100000">
                <a:schemeClr val="folHlink">
                  <a:gamma/>
                  <a:tint val="25098"/>
                  <a:invGamma/>
                </a:schemeClr>
              </a:gs>
            </a:gsLst>
            <a:path path="shape">
              <a:fillToRect l="50000" t="50000" r="50000" b="50000"/>
            </a:path>
          </a:gradFill>
          <a:ln w="19050">
            <a:noFill/>
            <a:miter lim="800000"/>
            <a:headEnd/>
            <a:tailEnd/>
          </a:ln>
          <a:effectLst/>
        </p:spPr>
        <p:txBody>
          <a:bodyPr wrap="none" anchor="ctr"/>
          <a:lstStyle/>
          <a:p>
            <a:pPr algn="ctr">
              <a:spcBef>
                <a:spcPct val="0"/>
              </a:spcBef>
              <a:buClrTx/>
              <a:buSzTx/>
              <a:buFontTx/>
              <a:buNone/>
              <a:defRPr/>
            </a:pPr>
            <a:endParaRPr lang="en-US" sz="2400" dirty="0">
              <a:latin typeface="Helvetica" charset="0"/>
            </a:endParaRPr>
          </a:p>
        </p:txBody>
      </p:sp>
      <p:sp>
        <p:nvSpPr>
          <p:cNvPr id="11" name="Line 8"/>
          <p:cNvSpPr>
            <a:spLocks noChangeShapeType="1"/>
          </p:cNvSpPr>
          <p:nvPr userDrawn="1"/>
        </p:nvSpPr>
        <p:spPr bwMode="auto">
          <a:xfrm>
            <a:off x="0" y="1143000"/>
            <a:ext cx="111760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2" name="Rectangle 6"/>
          <p:cNvSpPr>
            <a:spLocks noGrp="1" noChangeArrowheads="1"/>
          </p:cNvSpPr>
          <p:nvPr>
            <p:ph type="title"/>
          </p:nvPr>
        </p:nvSpPr>
        <p:spPr bwMode="auto">
          <a:xfrm>
            <a:off x="457200" y="76200"/>
            <a:ext cx="10668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
        <p:nvSpPr>
          <p:cNvPr id="15" name="Rectangle 7"/>
          <p:cNvSpPr>
            <a:spLocks noGrp="1" noChangeArrowheads="1"/>
          </p:cNvSpPr>
          <p:nvPr>
            <p:ph type="body" idx="1"/>
          </p:nvPr>
        </p:nvSpPr>
        <p:spPr bwMode="auto">
          <a:xfrm>
            <a:off x="457200" y="1280160"/>
            <a:ext cx="10668000"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4" name="Picture 2" descr="Related image"/>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1318241" y="838200"/>
            <a:ext cx="670559" cy="6096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7" r:id="rId5"/>
    <p:sldLayoutId id="2147483734" r:id="rId6"/>
  </p:sldLayoutIdLst>
  <p:txStyles>
    <p:titleStyle>
      <a:lvl1pPr algn="l" rtl="0" eaLnBrk="0" fontAlgn="base" hangingPunct="0">
        <a:lnSpc>
          <a:spcPct val="90000"/>
        </a:lnSpc>
        <a:spcBef>
          <a:spcPct val="0"/>
        </a:spcBef>
        <a:spcAft>
          <a:spcPct val="0"/>
        </a:spcAft>
        <a:defRPr sz="3600" b="1" baseline="0">
          <a:solidFill>
            <a:srgbClr val="3C0000"/>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457200" indent="-457200" algn="l" rtl="0" eaLnBrk="0" fontAlgn="base" hangingPunct="0">
        <a:spcBef>
          <a:spcPct val="20000"/>
        </a:spcBef>
        <a:spcAft>
          <a:spcPct val="0"/>
        </a:spcAft>
        <a:buClr>
          <a:schemeClr val="tx1"/>
        </a:buClr>
        <a:buSzPct val="100000"/>
        <a:buFont typeface="Arial" panose="020B0604020202020204" pitchFamily="34" charset="0"/>
        <a:buChar char="•"/>
        <a:defRPr sz="2800" baseline="0">
          <a:solidFill>
            <a:srgbClr val="28000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aseline="0">
          <a:solidFill>
            <a:srgbClr val="280000"/>
          </a:solidFill>
          <a:latin typeface="+mn-lt"/>
        </a:defRPr>
      </a:lvl2pPr>
      <a:lvl3pPr marL="1257300" indent="-342900" algn="l" rtl="0" eaLnBrk="0" fontAlgn="base" hangingPunct="0">
        <a:spcBef>
          <a:spcPct val="20000"/>
        </a:spcBef>
        <a:spcAft>
          <a:spcPct val="0"/>
        </a:spcAft>
        <a:buClr>
          <a:schemeClr val="tx1"/>
        </a:buClr>
        <a:buSzPct val="90000"/>
        <a:buFont typeface="Arial" panose="020B0604020202020204" pitchFamily="34" charset="0"/>
        <a:buChar char="•"/>
        <a:defRPr sz="2000" baseline="0">
          <a:solidFill>
            <a:srgbClr val="280000"/>
          </a:solidFill>
          <a:latin typeface="+mn-lt"/>
        </a:defRPr>
      </a:lvl3pPr>
      <a:lvl4pPr marL="1600200" indent="-228600" algn="l" rtl="0" eaLnBrk="0" fontAlgn="base" hangingPunct="0">
        <a:spcBef>
          <a:spcPct val="20000"/>
        </a:spcBef>
        <a:spcAft>
          <a:spcPct val="0"/>
        </a:spcAft>
        <a:buClr>
          <a:schemeClr val="tx1"/>
        </a:buClr>
        <a:buSzPct val="80000"/>
        <a:buChar char="–"/>
        <a:defRPr sz="2000" baseline="0">
          <a:solidFill>
            <a:srgbClr val="280000"/>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
        <a:defRPr sz="2000" baseline="0">
          <a:solidFill>
            <a:srgbClr val="280000"/>
          </a:solidFill>
          <a:latin typeface="+mn-lt"/>
        </a:defRPr>
      </a:lvl5pPr>
      <a:lvl6pPr marL="25146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verbye@tam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upload.wikimedia.org/wikipedia/commons/d/d1/Qb-3ph.sv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4.bp.blogspot.com/-9g6rjqRAD0I/ToXk6oQSRUI/AAAAAAAAApY/-4th5mJTvDY/s1600/SingleBus.pn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3.bp.blogspot.com/-yBG8xB2VDog/ToXlwGl-CbI/AAAAAAAAApc/4v4fTK9Ixbc/s1600/MainandTransferBus.png"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3.bp.blogspot.com/-9Se44Ew3i_c/ToXmQZRcZzI/AAAAAAAAApg/al1E7kRV1L0/s1600/DoubleBusDoubleBreaker.p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Grp="1" noChangeArrowheads="1"/>
          </p:cNvSpPr>
          <p:nvPr>
            <p:ph type="ctrTitle"/>
          </p:nvPr>
        </p:nvSpPr>
        <p:spPr>
          <a:xfrm>
            <a:off x="1066800" y="76201"/>
            <a:ext cx="10439400" cy="1646237"/>
          </a:xfrm>
          <a:noFill/>
        </p:spPr>
        <p:txBody>
          <a:bodyPr anchor="ctr"/>
          <a:lstStyle/>
          <a:p>
            <a:pPr algn="ctr" eaLnBrk="1" hangingPunct="1">
              <a:spcBef>
                <a:spcPct val="50000"/>
              </a:spcBef>
            </a:pPr>
            <a:r>
              <a:rPr lang="en-US" b="1" dirty="0">
                <a:solidFill>
                  <a:srgbClr val="000000"/>
                </a:solidFill>
                <a:effectLst/>
                <a:ea typeface="Times New Roman" panose="02020603050405020304" pitchFamily="18" charset="0"/>
              </a:rPr>
              <a:t>Fundamentals of Electric Transmission System Planning</a:t>
            </a:r>
            <a:endParaRPr lang="en-US" altLang="en-US" dirty="0"/>
          </a:p>
        </p:txBody>
      </p:sp>
      <p:sp>
        <p:nvSpPr>
          <p:cNvPr id="6" name="Rectangle 5"/>
          <p:cNvSpPr/>
          <p:nvPr/>
        </p:nvSpPr>
        <p:spPr>
          <a:xfrm>
            <a:off x="1828800" y="1752601"/>
            <a:ext cx="8686800" cy="1077218"/>
          </a:xfrm>
          <a:prstGeom prst="rect">
            <a:avLst/>
          </a:prstGeom>
        </p:spPr>
        <p:txBody>
          <a:bodyPr wrap="square">
            <a:spAutoFit/>
          </a:bodyPr>
          <a:lstStyle/>
          <a:p>
            <a:pPr algn="ctr"/>
            <a:r>
              <a:rPr lang="en-US" sz="3200" b="1" kern="0" dirty="0">
                <a:solidFill>
                  <a:srgbClr val="1E0000"/>
                </a:solidFill>
                <a:latin typeface="Arial" pitchFamily="34" charset="0"/>
                <a:cs typeface="Arial" pitchFamily="34" charset="0"/>
              </a:rPr>
              <a:t>Talk 5: Power Flow for Large-Scale Systems, Part 2</a:t>
            </a:r>
          </a:p>
        </p:txBody>
      </p:sp>
      <p:sp>
        <p:nvSpPr>
          <p:cNvPr id="7" name="Subtitle 2"/>
          <p:cNvSpPr>
            <a:spLocks noGrp="1"/>
          </p:cNvSpPr>
          <p:nvPr>
            <p:ph type="subTitle" sz="quarter" idx="1"/>
          </p:nvPr>
        </p:nvSpPr>
        <p:spPr>
          <a:xfrm>
            <a:off x="1752600" y="3251817"/>
            <a:ext cx="8534400" cy="1752600"/>
          </a:xfrm>
        </p:spPr>
        <p:txBody>
          <a:bodyPr/>
          <a:lstStyle/>
          <a:p>
            <a:r>
              <a:rPr lang="en-US" dirty="0"/>
              <a:t>Prof. Tom Overbye</a:t>
            </a:r>
          </a:p>
          <a:p>
            <a:r>
              <a:rPr lang="en-US" dirty="0"/>
              <a:t>Dept. of Electrical and Computer Engineering</a:t>
            </a:r>
          </a:p>
          <a:p>
            <a:r>
              <a:rPr lang="en-US" dirty="0"/>
              <a:t>Texas A&amp;M University</a:t>
            </a:r>
          </a:p>
          <a:p>
            <a:r>
              <a:rPr lang="en-US" dirty="0">
                <a:hlinkClick r:id="rId3"/>
              </a:rPr>
              <a:t>overbye@tamu.edu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Switched Shunt Sizing</a:t>
            </a:r>
          </a:p>
        </p:txBody>
      </p:sp>
      <p:sp>
        <p:nvSpPr>
          <p:cNvPr id="3" name="Content Placeholder 2"/>
          <p:cNvSpPr>
            <a:spLocks noGrp="1"/>
          </p:cNvSpPr>
          <p:nvPr>
            <p:ph idx="1"/>
          </p:nvPr>
        </p:nvSpPr>
        <p:spPr>
          <a:xfrm>
            <a:off x="228600" y="1280160"/>
            <a:ext cx="5562600" cy="5196840"/>
          </a:xfrm>
        </p:spPr>
        <p:txBody>
          <a:bodyPr/>
          <a:lstStyle/>
          <a:p>
            <a:r>
              <a:rPr lang="en-US" dirty="0"/>
              <a:t>A goal with switched shunt sizing is to avoid human irritation caused by excessive changes in lighting</a:t>
            </a:r>
          </a:p>
          <a:p>
            <a:r>
              <a:rPr lang="en-US" dirty="0"/>
              <a:t>IEEE Std 1453-2015 gives guidance on the percentage of voltage changes as a function of time; Table 3 of the standard suggests keeping the voltage changes below about 3%</a:t>
            </a:r>
          </a:p>
          <a:p>
            <a:r>
              <a:rPr lang="en-US" dirty="0"/>
              <a:t>Analytic sensitivity methods (next week) can be used to calculate this percentage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15613" y="1295400"/>
            <a:ext cx="5715000" cy="3871593"/>
          </a:xfrm>
          <a:prstGeom prst="rect">
            <a:avLst/>
          </a:prstGeom>
        </p:spPr>
      </p:pic>
      <p:sp>
        <p:nvSpPr>
          <p:cNvPr id="5" name="TextBox 4"/>
          <p:cNvSpPr txBox="1"/>
          <p:nvPr/>
        </p:nvSpPr>
        <p:spPr>
          <a:xfrm>
            <a:off x="6376388" y="4976336"/>
            <a:ext cx="5410198" cy="738664"/>
          </a:xfrm>
          <a:prstGeom prst="rect">
            <a:avLst/>
          </a:prstGeom>
          <a:noFill/>
        </p:spPr>
        <p:txBody>
          <a:bodyPr wrap="square" rtlCol="0">
            <a:spAutoFit/>
          </a:bodyPr>
          <a:lstStyle/>
          <a:p>
            <a:r>
              <a:rPr lang="en-US" sz="1400" dirty="0">
                <a:solidFill>
                  <a:srgbClr val="1E0000"/>
                </a:solidFill>
              </a:rPr>
              <a:t>Image from IEEE Std. 1453-2015, “IEEE Recommended Practice for Measurement and Limits of Voltage Fluctuations and Associated Light Flicker on AC Power Systems”</a:t>
            </a:r>
          </a:p>
        </p:txBody>
      </p:sp>
      <p:sp>
        <p:nvSpPr>
          <p:cNvPr id="6" name="TextBox 5"/>
          <p:cNvSpPr txBox="1"/>
          <p:nvPr/>
        </p:nvSpPr>
        <p:spPr>
          <a:xfrm>
            <a:off x="5697092" y="5798403"/>
            <a:ext cx="5799338" cy="830997"/>
          </a:xfrm>
          <a:prstGeom prst="rect">
            <a:avLst/>
          </a:prstGeom>
          <a:solidFill>
            <a:schemeClr val="accent3">
              <a:lumMod val="95000"/>
            </a:schemeClr>
          </a:solidFill>
        </p:spPr>
        <p:txBody>
          <a:bodyPr wrap="square" rtlCol="0">
            <a:spAutoFit/>
          </a:bodyPr>
          <a:lstStyle/>
          <a:p>
            <a:r>
              <a:rPr lang="en-US" sz="2400" dirty="0">
                <a:solidFill>
                  <a:srgbClr val="1E0000"/>
                </a:solidFill>
              </a:rPr>
              <a:t>This standard has been modified for the changings in lighting technology</a:t>
            </a:r>
          </a:p>
        </p:txBody>
      </p:sp>
      <p:sp>
        <p:nvSpPr>
          <p:cNvPr id="7" name="Slide Number Placeholder 3">
            <a:extLst>
              <a:ext uri="{FF2B5EF4-FFF2-40B4-BE49-F238E27FC236}">
                <a16:creationId xmlns:a16="http://schemas.microsoft.com/office/drawing/2014/main" id="{FB908923-A8F4-5CA7-BC79-29F658E6AE15}"/>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9</a:t>
            </a:fld>
            <a:endParaRPr lang="en-US" dirty="0">
              <a:solidFill>
                <a:schemeClr val="tx1">
                  <a:lumMod val="50000"/>
                </a:schemeClr>
              </a:solidFill>
            </a:endParaRPr>
          </a:p>
        </p:txBody>
      </p:sp>
    </p:spTree>
    <p:extLst>
      <p:ext uri="{BB962C8B-B14F-4D97-AF65-F5344CB8AC3E}">
        <p14:creationId xmlns:p14="http://schemas.microsoft.com/office/powerpoint/2010/main" val="407073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Dynamic Reactive Capability</a:t>
            </a:r>
          </a:p>
        </p:txBody>
      </p:sp>
      <p:sp>
        <p:nvSpPr>
          <p:cNvPr id="3" name="Content Placeholder 2"/>
          <p:cNvSpPr>
            <a:spLocks noGrp="1"/>
          </p:cNvSpPr>
          <p:nvPr>
            <p:ph idx="1"/>
          </p:nvPr>
        </p:nvSpPr>
        <p:spPr>
          <a:xfrm>
            <a:off x="228600" y="1280160"/>
            <a:ext cx="11811000" cy="5196840"/>
          </a:xfrm>
        </p:spPr>
        <p:txBody>
          <a:bodyPr/>
          <a:lstStyle/>
          <a:p>
            <a:r>
              <a:rPr lang="en-US" dirty="0"/>
              <a:t>Switched shunts are often used to maintain adequate dynamic reactive power from generators and SVCs</a:t>
            </a:r>
          </a:p>
          <a:p>
            <a:r>
              <a:rPr lang="en-US" dirty="0"/>
              <a:t>FERC Order 827 (from June 2016, titled “Reactive Power Requirements for Non-Synchronous Generation”) states that the power factor of generators should be between 0.95 leading to 0.95 lagging</a:t>
            </a:r>
          </a:p>
          <a:p>
            <a:pPr lvl="1"/>
            <a:r>
              <a:rPr lang="en-US" dirty="0"/>
              <a:t>Hence the absolute value of the Mvar output of the machines should be no more than 31% of the MW output</a:t>
            </a:r>
          </a:p>
          <a:p>
            <a:pPr lvl="1"/>
            <a:r>
              <a:rPr lang="en-US" dirty="0"/>
              <a:t>Often a value substantially better for reactive reserves</a:t>
            </a:r>
          </a:p>
          <a:p>
            <a:pPr lvl="1"/>
            <a:r>
              <a:rPr lang="en-US" dirty="0"/>
              <a:t>Recent FERC orders on generators are available at www.ferc.gov/electric-transmission/generator-interconnection/final-rules-establishing-and-revising-standard</a:t>
            </a:r>
          </a:p>
          <a:p>
            <a:r>
              <a:rPr lang="en-US" dirty="0"/>
              <a:t>Switched shunts are used to keep the generator power factor within this range</a:t>
            </a:r>
          </a:p>
        </p:txBody>
      </p:sp>
      <p:sp>
        <p:nvSpPr>
          <p:cNvPr id="4" name="Slide Number Placeholder 3">
            <a:extLst>
              <a:ext uri="{FF2B5EF4-FFF2-40B4-BE49-F238E27FC236}">
                <a16:creationId xmlns:a16="http://schemas.microsoft.com/office/drawing/2014/main" id="{7E73E692-6CA7-676B-7253-8AE758DAE105}"/>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10</a:t>
            </a:fld>
            <a:endParaRPr lang="en-US" dirty="0">
              <a:solidFill>
                <a:schemeClr val="tx1">
                  <a:lumMod val="50000"/>
                </a:schemeClr>
              </a:solidFill>
            </a:endParaRPr>
          </a:p>
        </p:txBody>
      </p:sp>
    </p:spTree>
    <p:extLst>
      <p:ext uri="{BB962C8B-B14F-4D97-AF65-F5344CB8AC3E}">
        <p14:creationId xmlns:p14="http://schemas.microsoft.com/office/powerpoint/2010/main" val="1137038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Switched Shunt Control</a:t>
            </a:r>
          </a:p>
        </p:txBody>
      </p:sp>
      <p:sp>
        <p:nvSpPr>
          <p:cNvPr id="3" name="Content Placeholder 2"/>
          <p:cNvSpPr>
            <a:spLocks noGrp="1"/>
          </p:cNvSpPr>
          <p:nvPr>
            <p:ph idx="1"/>
          </p:nvPr>
        </p:nvSpPr>
        <p:spPr>
          <a:xfrm>
            <a:off x="228600" y="1280160"/>
            <a:ext cx="11760200" cy="5196840"/>
          </a:xfrm>
        </p:spPr>
        <p:txBody>
          <a:bodyPr/>
          <a:lstStyle/>
          <a:p>
            <a:r>
              <a:rPr lang="en-US" dirty="0"/>
              <a:t>In a real power grid often the shunts are manually switched by the operator</a:t>
            </a:r>
          </a:p>
          <a:p>
            <a:r>
              <a:rPr lang="en-US" dirty="0"/>
              <a:t>In the power flow this action can be simulated by an outer loop algorithm, </a:t>
            </a:r>
          </a:p>
          <a:p>
            <a:pPr lvl="1"/>
            <a:r>
              <a:rPr lang="en-US" dirty="0"/>
              <a:t>Because they are discrete, they need to regulate a value to a voltage range; the range should not be too narrow</a:t>
            </a:r>
          </a:p>
          <a:p>
            <a:r>
              <a:rPr lang="en-US" dirty="0"/>
              <a:t>Switches shunts often have multiple levels that need to be simulated; these levels represent the switching of individual devices</a:t>
            </a:r>
          </a:p>
          <a:p>
            <a:r>
              <a:rPr lang="en-US" dirty="0"/>
              <a:t>Switched shunt control also interacts with the LTC and generator PV control</a:t>
            </a:r>
          </a:p>
          <a:p>
            <a:r>
              <a:rPr lang="en-US" dirty="0"/>
              <a:t>The power flow modeling needs to implicitly take into account the control time delays associated with the various devices</a:t>
            </a:r>
          </a:p>
        </p:txBody>
      </p:sp>
      <p:sp>
        <p:nvSpPr>
          <p:cNvPr id="4" name="Slide Number Placeholder 3">
            <a:extLst>
              <a:ext uri="{FF2B5EF4-FFF2-40B4-BE49-F238E27FC236}">
                <a16:creationId xmlns:a16="http://schemas.microsoft.com/office/drawing/2014/main" id="{A52CA58A-44B4-9008-68CF-88149166183B}"/>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11</a:t>
            </a:fld>
            <a:endParaRPr lang="en-US" dirty="0">
              <a:solidFill>
                <a:schemeClr val="tx1">
                  <a:lumMod val="50000"/>
                </a:schemeClr>
              </a:solidFill>
            </a:endParaRPr>
          </a:p>
        </p:txBody>
      </p:sp>
    </p:spTree>
    <p:extLst>
      <p:ext uri="{BB962C8B-B14F-4D97-AF65-F5344CB8AC3E}">
        <p14:creationId xmlns:p14="http://schemas.microsoft.com/office/powerpoint/2010/main" val="141483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Shunt Control Example: Modifying the PSC_37Bus case</a:t>
            </a:r>
          </a:p>
        </p:txBody>
      </p:sp>
      <p:sp>
        <p:nvSpPr>
          <p:cNvPr id="3" name="Content Placeholder 2"/>
          <p:cNvSpPr>
            <a:spLocks noGrp="1"/>
          </p:cNvSpPr>
          <p:nvPr>
            <p:ph idx="1"/>
          </p:nvPr>
        </p:nvSpPr>
        <p:spPr>
          <a:xfrm>
            <a:off x="228600" y="1280160"/>
            <a:ext cx="11734800" cy="1691640"/>
          </a:xfrm>
        </p:spPr>
        <p:txBody>
          <a:bodyPr/>
          <a:lstStyle/>
          <a:p>
            <a:r>
              <a:rPr lang="en-US" dirty="0"/>
              <a:t>Open the case PSC_37Bus_SwitchedShunts; this is setup to have the switched shunts on automatic control </a:t>
            </a:r>
          </a:p>
          <a:p>
            <a:r>
              <a:rPr lang="en-US" dirty="0"/>
              <a:t>Start the simulation, and manually </a:t>
            </a:r>
            <a:br>
              <a:rPr lang="en-US" dirty="0"/>
            </a:br>
            <a:r>
              <a:rPr lang="en-US" dirty="0"/>
              <a:t>change the shunt at Walnut69; notice </a:t>
            </a:r>
            <a:br>
              <a:rPr lang="en-US" dirty="0"/>
            </a:br>
            <a:r>
              <a:rPr lang="en-US" dirty="0"/>
              <a:t>the voltage change; then adjust the </a:t>
            </a:r>
            <a:br>
              <a:rPr lang="en-US" dirty="0"/>
            </a:br>
            <a:r>
              <a:rPr lang="en-US" dirty="0"/>
              <a:t>System Load Scalar, and notice the </a:t>
            </a:r>
            <a:br>
              <a:rPr lang="en-US" dirty="0"/>
            </a:br>
            <a:r>
              <a:rPr lang="en-US" dirty="0"/>
              <a:t>global change in the switched shunts</a:t>
            </a:r>
          </a:p>
          <a:p>
            <a:r>
              <a:rPr lang="en-US" dirty="0"/>
              <a:t>Note that in moving the Load Scalar</a:t>
            </a:r>
            <a:br>
              <a:rPr lang="en-US" dirty="0"/>
            </a:br>
            <a:r>
              <a:rPr lang="en-US" dirty="0"/>
              <a:t>down and back up to the same value</a:t>
            </a:r>
            <a:br>
              <a:rPr lang="en-US" dirty="0"/>
            </a:br>
            <a:r>
              <a:rPr lang="en-US" dirty="0"/>
              <a:t>the solution may not be the same</a:t>
            </a:r>
          </a:p>
          <a:p>
            <a:pPr lvl="1"/>
            <a:r>
              <a:rPr lang="en-US" dirty="0"/>
              <a:t>This is because of the discrete control</a:t>
            </a:r>
            <a:br>
              <a:rPr lang="en-US" dirty="0"/>
            </a:br>
            <a:r>
              <a:rPr lang="en-US" dirty="0"/>
              <a:t>ranges</a:t>
            </a:r>
          </a:p>
        </p:txBody>
      </p:sp>
      <p:sp>
        <p:nvSpPr>
          <p:cNvPr id="4" name="Slide Number Placeholder 3">
            <a:extLst>
              <a:ext uri="{FF2B5EF4-FFF2-40B4-BE49-F238E27FC236}">
                <a16:creationId xmlns:a16="http://schemas.microsoft.com/office/drawing/2014/main" id="{BED1168D-FA50-41B5-321C-36AE4FA50F05}"/>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12</a:t>
            </a:fld>
            <a:endParaRPr lang="en-US" dirty="0">
              <a:solidFill>
                <a:schemeClr val="tx1">
                  <a:lumMod val="50000"/>
                </a:schemeClr>
              </a:solidFill>
            </a:endParaRPr>
          </a:p>
        </p:txBody>
      </p:sp>
      <p:pic>
        <p:nvPicPr>
          <p:cNvPr id="6" name="Picture 5">
            <a:extLst>
              <a:ext uri="{FF2B5EF4-FFF2-40B4-BE49-F238E27FC236}">
                <a16:creationId xmlns:a16="http://schemas.microsoft.com/office/drawing/2014/main" id="{5A57A4D1-2F59-E652-31FA-6DFED6D2500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9006" r="28747"/>
          <a:stretch/>
        </p:blipFill>
        <p:spPr>
          <a:xfrm>
            <a:off x="6362337" y="2057400"/>
            <a:ext cx="5560270" cy="4267200"/>
          </a:xfrm>
          <a:prstGeom prst="rect">
            <a:avLst/>
          </a:prstGeom>
        </p:spPr>
      </p:pic>
    </p:spTree>
    <p:extLst>
      <p:ext uri="{BB962C8B-B14F-4D97-AF65-F5344CB8AC3E}">
        <p14:creationId xmlns:p14="http://schemas.microsoft.com/office/powerpoint/2010/main" val="184816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014B-E91D-B801-4D4D-2C6123941343}"/>
              </a:ext>
            </a:extLst>
          </p:cNvPr>
          <p:cNvSpPr>
            <a:spLocks noGrp="1"/>
          </p:cNvSpPr>
          <p:nvPr>
            <p:ph type="title"/>
          </p:nvPr>
        </p:nvSpPr>
        <p:spPr/>
        <p:txBody>
          <a:bodyPr/>
          <a:lstStyle/>
          <a:p>
            <a:r>
              <a:rPr lang="en-US" dirty="0"/>
              <a:t>Static Var Compensators (SVCs)</a:t>
            </a:r>
          </a:p>
        </p:txBody>
      </p:sp>
      <p:sp>
        <p:nvSpPr>
          <p:cNvPr id="3" name="Content Placeholder 2">
            <a:extLst>
              <a:ext uri="{FF2B5EF4-FFF2-40B4-BE49-F238E27FC236}">
                <a16:creationId xmlns:a16="http://schemas.microsoft.com/office/drawing/2014/main" id="{78AF149C-97A9-7E39-67B5-ED57B9410DB0}"/>
              </a:ext>
            </a:extLst>
          </p:cNvPr>
          <p:cNvSpPr>
            <a:spLocks noGrp="1"/>
          </p:cNvSpPr>
          <p:nvPr>
            <p:ph idx="1"/>
          </p:nvPr>
        </p:nvSpPr>
        <p:spPr/>
        <p:txBody>
          <a:bodyPr/>
          <a:lstStyle/>
          <a:p>
            <a:r>
              <a:rPr lang="en-US" dirty="0"/>
              <a:t>If continuously varying reactive power is desired, it can be provided by static var compensators (SVCs)</a:t>
            </a:r>
          </a:p>
          <a:p>
            <a:pPr lvl="1"/>
            <a:r>
              <a:rPr lang="en-US" dirty="0"/>
              <a:t>SVCs combined a fixed reactive power device (e.g., a capacitor), with switched devices to provide rapid output variation, </a:t>
            </a:r>
            <a:br>
              <a:rPr lang="en-US" dirty="0"/>
            </a:br>
            <a:r>
              <a:rPr lang="en-US" dirty="0"/>
              <a:t>mimicking generator reactive control</a:t>
            </a:r>
          </a:p>
          <a:p>
            <a:pPr lvl="1"/>
            <a:r>
              <a:rPr lang="en-US" dirty="0"/>
              <a:t>A 2012 report puts SVC costs at about four</a:t>
            </a:r>
            <a:br>
              <a:rPr lang="en-US" dirty="0"/>
            </a:br>
            <a:r>
              <a:rPr lang="en-US" dirty="0"/>
              <a:t>times that of regular shunts ($80,000 per </a:t>
            </a:r>
            <a:br>
              <a:rPr lang="en-US" dirty="0"/>
            </a:br>
            <a:r>
              <a:rPr lang="en-US" dirty="0"/>
              <a:t>Mvar versus $20,000) [1]</a:t>
            </a:r>
          </a:p>
          <a:p>
            <a:pPr lvl="1"/>
            <a:r>
              <a:rPr lang="en-US" dirty="0"/>
              <a:t>To see an SVC example, open the case </a:t>
            </a:r>
            <a:br>
              <a:rPr lang="en-US" dirty="0"/>
            </a:br>
            <a:r>
              <a:rPr lang="en-US" dirty="0"/>
              <a:t>PSC_37Bus_SVC</a:t>
            </a:r>
          </a:p>
          <a:p>
            <a:pPr lvl="1"/>
            <a:endParaRPr lang="en-US" dirty="0"/>
          </a:p>
        </p:txBody>
      </p:sp>
      <p:sp>
        <p:nvSpPr>
          <p:cNvPr id="5" name="TextBox 4">
            <a:extLst>
              <a:ext uri="{FF2B5EF4-FFF2-40B4-BE49-F238E27FC236}">
                <a16:creationId xmlns:a16="http://schemas.microsoft.com/office/drawing/2014/main" id="{A411C3F5-6265-799D-92E7-A4E8A9A87CB6}"/>
              </a:ext>
            </a:extLst>
          </p:cNvPr>
          <p:cNvSpPr txBox="1"/>
          <p:nvPr/>
        </p:nvSpPr>
        <p:spPr>
          <a:xfrm>
            <a:off x="533400" y="6172200"/>
            <a:ext cx="5715000" cy="400110"/>
          </a:xfrm>
          <a:prstGeom prst="rect">
            <a:avLst/>
          </a:prstGeom>
          <a:noFill/>
        </p:spPr>
        <p:txBody>
          <a:bodyPr wrap="square">
            <a:spAutoFit/>
          </a:bodyPr>
          <a:lstStyle/>
          <a:p>
            <a:r>
              <a:rPr lang="en-US" sz="2000" dirty="0"/>
              <a:t>(1) www.efis.psc.mo.gov/Document/Display/280923</a:t>
            </a:r>
          </a:p>
        </p:txBody>
      </p:sp>
      <p:pic>
        <p:nvPicPr>
          <p:cNvPr id="7" name="Picture 6">
            <a:extLst>
              <a:ext uri="{FF2B5EF4-FFF2-40B4-BE49-F238E27FC236}">
                <a16:creationId xmlns:a16="http://schemas.microsoft.com/office/drawing/2014/main" id="{92AC23AD-03F9-E10A-0B44-BF03D6F01A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9006" r="27997"/>
          <a:stretch/>
        </p:blipFill>
        <p:spPr>
          <a:xfrm>
            <a:off x="6781800" y="2743200"/>
            <a:ext cx="4923853" cy="3733800"/>
          </a:xfrm>
          <a:prstGeom prst="rect">
            <a:avLst/>
          </a:prstGeom>
        </p:spPr>
      </p:pic>
      <p:sp>
        <p:nvSpPr>
          <p:cNvPr id="4" name="Slide Number Placeholder 3">
            <a:extLst>
              <a:ext uri="{FF2B5EF4-FFF2-40B4-BE49-F238E27FC236}">
                <a16:creationId xmlns:a16="http://schemas.microsoft.com/office/drawing/2014/main" id="{B86ABD4C-4E0D-5A34-D20F-C4EFF25BC0A9}"/>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13</a:t>
            </a:fld>
            <a:endParaRPr lang="en-US" dirty="0">
              <a:solidFill>
                <a:schemeClr val="tx1">
                  <a:lumMod val="50000"/>
                </a:schemeClr>
              </a:solidFill>
            </a:endParaRPr>
          </a:p>
        </p:txBody>
      </p:sp>
    </p:spTree>
    <p:extLst>
      <p:ext uri="{BB962C8B-B14F-4D97-AF65-F5344CB8AC3E}">
        <p14:creationId xmlns:p14="http://schemas.microsoft.com/office/powerpoint/2010/main" val="413733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CAB1-5D33-376A-C0C4-EA624339FCBF}"/>
              </a:ext>
            </a:extLst>
          </p:cNvPr>
          <p:cNvSpPr>
            <a:spLocks noGrp="1"/>
          </p:cNvSpPr>
          <p:nvPr>
            <p:ph type="title"/>
          </p:nvPr>
        </p:nvSpPr>
        <p:spPr/>
        <p:txBody>
          <a:bodyPr/>
          <a:lstStyle/>
          <a:p>
            <a:r>
              <a:rPr lang="en-US" dirty="0"/>
              <a:t>Modeling Transformers with Off-Nominal Taps and Phase Shifts</a:t>
            </a:r>
          </a:p>
        </p:txBody>
      </p:sp>
      <p:sp>
        <p:nvSpPr>
          <p:cNvPr id="3" name="Content Placeholder 2">
            <a:extLst>
              <a:ext uri="{FF2B5EF4-FFF2-40B4-BE49-F238E27FC236}">
                <a16:creationId xmlns:a16="http://schemas.microsoft.com/office/drawing/2014/main" id="{24CA30BA-1D64-D301-0E00-A9CC3B8D9B8B}"/>
              </a:ext>
            </a:extLst>
          </p:cNvPr>
          <p:cNvSpPr>
            <a:spLocks noGrp="1"/>
          </p:cNvSpPr>
          <p:nvPr>
            <p:ph idx="1"/>
          </p:nvPr>
        </p:nvSpPr>
        <p:spPr>
          <a:xfrm>
            <a:off x="457200" y="1280160"/>
            <a:ext cx="11430000" cy="3733800"/>
          </a:xfrm>
        </p:spPr>
        <p:txBody>
          <a:bodyPr/>
          <a:lstStyle/>
          <a:p>
            <a:r>
              <a:rPr lang="en-US" dirty="0"/>
              <a:t>If transformers have a turns ratio that matches the ratio of the per unit voltages than transformers are modeled in a manner similar to transmission lines.</a:t>
            </a:r>
          </a:p>
          <a:p>
            <a:r>
              <a:rPr lang="en-US" dirty="0"/>
              <a:t>However, it is common for transformers to have a variable tap ratio; this is known as an “off-nominal” tap ratio</a:t>
            </a:r>
          </a:p>
          <a:p>
            <a:pPr lvl="1"/>
            <a:r>
              <a:rPr lang="en-US" dirty="0"/>
              <a:t>The off-nominal tap can be a real number or complex number (i.e., with a phase shift)</a:t>
            </a:r>
          </a:p>
          <a:p>
            <a:r>
              <a:rPr lang="en-US" dirty="0"/>
              <a:t>When the magnitude of the turns ratio can be changed while the transformer is energized it is called a Load Tap Changer (LTC) transformer or sometimes On Load Tap Changer (OLTC)</a:t>
            </a:r>
          </a:p>
          <a:p>
            <a:r>
              <a:rPr lang="en-US" dirty="0"/>
              <a:t>When the phase angle can be changed a transformer is call a phase shifter or a phase angle regulator (PAR)</a:t>
            </a:r>
          </a:p>
        </p:txBody>
      </p:sp>
      <p:sp>
        <p:nvSpPr>
          <p:cNvPr id="4" name="Slide Number Placeholder 3">
            <a:extLst>
              <a:ext uri="{FF2B5EF4-FFF2-40B4-BE49-F238E27FC236}">
                <a16:creationId xmlns:a16="http://schemas.microsoft.com/office/drawing/2014/main" id="{7788C93D-6565-C3E9-0F56-2CBBA9CC6D86}"/>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14</a:t>
            </a:fld>
            <a:endParaRPr lang="en-US" dirty="0">
              <a:solidFill>
                <a:schemeClr val="tx1">
                  <a:lumMod val="50000"/>
                </a:schemeClr>
              </a:solidFill>
            </a:endParaRPr>
          </a:p>
        </p:txBody>
      </p:sp>
    </p:spTree>
    <p:extLst>
      <p:ext uri="{BB962C8B-B14F-4D97-AF65-F5344CB8AC3E}">
        <p14:creationId xmlns:p14="http://schemas.microsoft.com/office/powerpoint/2010/main" val="356287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F667-7FE4-1563-6475-FB7C1255FBCA}"/>
              </a:ext>
            </a:extLst>
          </p:cNvPr>
          <p:cNvSpPr>
            <a:spLocks noGrp="1"/>
          </p:cNvSpPr>
          <p:nvPr>
            <p:ph type="title"/>
          </p:nvPr>
        </p:nvSpPr>
        <p:spPr/>
        <p:txBody>
          <a:bodyPr/>
          <a:lstStyle/>
          <a:p>
            <a:r>
              <a:rPr lang="en-US" dirty="0"/>
              <a:t>Variable Tap Voltage Control</a:t>
            </a:r>
          </a:p>
        </p:txBody>
      </p:sp>
      <p:sp>
        <p:nvSpPr>
          <p:cNvPr id="3" name="Content Placeholder 2">
            <a:extLst>
              <a:ext uri="{FF2B5EF4-FFF2-40B4-BE49-F238E27FC236}">
                <a16:creationId xmlns:a16="http://schemas.microsoft.com/office/drawing/2014/main" id="{D63B3808-47CA-BE50-6FBB-6B231B818C58}"/>
              </a:ext>
            </a:extLst>
          </p:cNvPr>
          <p:cNvSpPr>
            <a:spLocks noGrp="1"/>
          </p:cNvSpPr>
          <p:nvPr>
            <p:ph idx="1"/>
          </p:nvPr>
        </p:nvSpPr>
        <p:spPr>
          <a:xfrm>
            <a:off x="457200" y="1280160"/>
            <a:ext cx="6019800" cy="3733800"/>
          </a:xfrm>
        </p:spPr>
        <p:txBody>
          <a:bodyPr/>
          <a:lstStyle/>
          <a:p>
            <a:pPr>
              <a:spcBef>
                <a:spcPct val="0"/>
              </a:spcBef>
            </a:pPr>
            <a:r>
              <a:rPr lang="en-US" dirty="0"/>
              <a:t>An LTC is a discrete control, often with </a:t>
            </a:r>
            <a:r>
              <a:rPr lang="en-US" dirty="0">
                <a:latin typeface="Times New Roman" pitchFamily="18" charset="0"/>
              </a:rPr>
              <a:t>32</a:t>
            </a:r>
            <a:r>
              <a:rPr lang="en-US" dirty="0"/>
              <a:t> incremental steps of 0.625</a:t>
            </a:r>
            <a:r>
              <a:rPr lang="en-US" i="1" dirty="0">
                <a:latin typeface="Times New Roman" pitchFamily="18" charset="0"/>
              </a:rPr>
              <a:t>%</a:t>
            </a:r>
            <a:r>
              <a:rPr lang="en-US" dirty="0"/>
              <a:t> each, giving an automatic range of </a:t>
            </a:r>
            <a:r>
              <a:rPr lang="en-US" dirty="0">
                <a:sym typeface="Symbol" pitchFamily="18" charset="2"/>
              </a:rPr>
              <a:t></a:t>
            </a:r>
            <a:r>
              <a:rPr lang="en-US" dirty="0"/>
              <a:t> </a:t>
            </a:r>
            <a:r>
              <a:rPr lang="en-US" dirty="0">
                <a:latin typeface="Times New Roman" pitchFamily="18" charset="0"/>
              </a:rPr>
              <a:t>10</a:t>
            </a:r>
            <a:r>
              <a:rPr lang="en-US" i="1" dirty="0">
                <a:latin typeface="Times New Roman" pitchFamily="18" charset="0"/>
              </a:rPr>
              <a:t>%</a:t>
            </a:r>
            <a:endParaRPr lang="en-US" dirty="0"/>
          </a:p>
          <a:p>
            <a:pPr>
              <a:spcBef>
                <a:spcPct val="0"/>
              </a:spcBef>
            </a:pPr>
            <a:r>
              <a:rPr lang="en-US" dirty="0"/>
              <a:t>However, the tap changes in discrete </a:t>
            </a:r>
            <a:br>
              <a:rPr lang="en-US" dirty="0"/>
            </a:br>
            <a:r>
              <a:rPr lang="en-US" dirty="0"/>
              <a:t>steps; there is also a built-in time delay in how fast they respond </a:t>
            </a:r>
          </a:p>
          <a:p>
            <a:pPr>
              <a:spcBef>
                <a:spcPct val="0"/>
              </a:spcBef>
            </a:pPr>
            <a:r>
              <a:rPr lang="en-US" dirty="0"/>
              <a:t>Voltage regulators are devices with a unity nominal ratio, and then a similar tap range</a:t>
            </a:r>
          </a:p>
          <a:p>
            <a:endParaRPr lang="en-US" dirty="0"/>
          </a:p>
        </p:txBody>
      </p:sp>
      <p:pic>
        <p:nvPicPr>
          <p:cNvPr id="4" name="Picture 2" descr="C:\Users\Thomas Overbye\AppData\Local\Microsoft\Windows\Temporary Internet Files\Content.Outlook\KCEW9DZF\IMG-20130821-00056.jpg">
            <a:extLst>
              <a:ext uri="{FF2B5EF4-FFF2-40B4-BE49-F238E27FC236}">
                <a16:creationId xmlns:a16="http://schemas.microsoft.com/office/drawing/2014/main" id="{76F3CFB1-1DF7-5435-B798-17FDA2FB5D1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553200" y="2495016"/>
            <a:ext cx="48006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77E715-2FB4-E5E5-CD9A-4B7FABF8BDF0}"/>
              </a:ext>
            </a:extLst>
          </p:cNvPr>
          <p:cNvSpPr txBox="1"/>
          <p:nvPr/>
        </p:nvSpPr>
        <p:spPr>
          <a:xfrm>
            <a:off x="6625839" y="1157955"/>
            <a:ext cx="5105400" cy="1200329"/>
          </a:xfrm>
          <a:prstGeom prst="rect">
            <a:avLst/>
          </a:prstGeom>
          <a:solidFill>
            <a:schemeClr val="accent3">
              <a:lumMod val="95000"/>
            </a:schemeClr>
          </a:solidFill>
        </p:spPr>
        <p:txBody>
          <a:bodyPr wrap="square" rtlCol="0">
            <a:spAutoFit/>
          </a:bodyPr>
          <a:lstStyle/>
          <a:p>
            <a:r>
              <a:rPr lang="en-US" sz="2400" dirty="0">
                <a:solidFill>
                  <a:srgbClr val="1E0000"/>
                </a:solidFill>
              </a:rPr>
              <a:t>Ameren 69/12.4 kV transformer; with voltage regulation; each phase can be regulated separately </a:t>
            </a:r>
          </a:p>
        </p:txBody>
      </p:sp>
      <p:sp>
        <p:nvSpPr>
          <p:cNvPr id="6" name="Slide Number Placeholder 3">
            <a:extLst>
              <a:ext uri="{FF2B5EF4-FFF2-40B4-BE49-F238E27FC236}">
                <a16:creationId xmlns:a16="http://schemas.microsoft.com/office/drawing/2014/main" id="{A8FD1FED-218D-9F7A-92C4-AC3179C544EA}"/>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15</a:t>
            </a:fld>
            <a:endParaRPr lang="en-US" dirty="0">
              <a:solidFill>
                <a:schemeClr val="tx1">
                  <a:lumMod val="50000"/>
                </a:schemeClr>
              </a:solidFill>
            </a:endParaRPr>
          </a:p>
        </p:txBody>
      </p:sp>
    </p:spTree>
    <p:extLst>
      <p:ext uri="{BB962C8B-B14F-4D97-AF65-F5344CB8AC3E}">
        <p14:creationId xmlns:p14="http://schemas.microsoft.com/office/powerpoint/2010/main" val="103938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329A3-1EED-09DC-E877-F2881578DCBD}"/>
              </a:ext>
            </a:extLst>
          </p:cNvPr>
          <p:cNvSpPr>
            <a:spLocks noGrp="1"/>
          </p:cNvSpPr>
          <p:nvPr>
            <p:ph type="title"/>
          </p:nvPr>
        </p:nvSpPr>
        <p:spPr/>
        <p:txBody>
          <a:bodyPr/>
          <a:lstStyle/>
          <a:p>
            <a:r>
              <a:rPr lang="en-US" dirty="0"/>
              <a:t>LTC Control and the Power Flow</a:t>
            </a:r>
          </a:p>
        </p:txBody>
      </p:sp>
      <p:sp>
        <p:nvSpPr>
          <p:cNvPr id="3" name="Content Placeholder 2">
            <a:extLst>
              <a:ext uri="{FF2B5EF4-FFF2-40B4-BE49-F238E27FC236}">
                <a16:creationId xmlns:a16="http://schemas.microsoft.com/office/drawing/2014/main" id="{B391AB58-F0D5-AB06-1317-0A9CBEA28C21}"/>
              </a:ext>
            </a:extLst>
          </p:cNvPr>
          <p:cNvSpPr>
            <a:spLocks noGrp="1"/>
          </p:cNvSpPr>
          <p:nvPr>
            <p:ph idx="1"/>
          </p:nvPr>
        </p:nvSpPr>
        <p:spPr/>
        <p:txBody>
          <a:bodyPr/>
          <a:lstStyle/>
          <a:p>
            <a:r>
              <a:rPr lang="en-US" dirty="0"/>
              <a:t>LTCs can either be on automatic control or manual control; both can be implemented in the power flow </a:t>
            </a:r>
          </a:p>
          <a:p>
            <a:r>
              <a:rPr lang="en-US" dirty="0"/>
              <a:t>Open the case PSC_37Bus; taps for three LTCs are shown; contour the voltage, start the simulation, </a:t>
            </a:r>
            <a:br>
              <a:rPr lang="en-US" dirty="0"/>
            </a:br>
            <a:r>
              <a:rPr lang="en-US" dirty="0"/>
              <a:t>and modify the taps</a:t>
            </a:r>
          </a:p>
          <a:p>
            <a:r>
              <a:rPr lang="en-US" dirty="0"/>
              <a:t>Notice that changing the taps</a:t>
            </a:r>
            <a:br>
              <a:rPr lang="en-US" dirty="0"/>
            </a:br>
            <a:r>
              <a:rPr lang="en-US" dirty="0"/>
              <a:t>increases the voltage on one side</a:t>
            </a:r>
            <a:br>
              <a:rPr lang="en-US" dirty="0"/>
            </a:br>
            <a:r>
              <a:rPr lang="en-US" dirty="0"/>
              <a:t>and decreases it on the other</a:t>
            </a:r>
          </a:p>
          <a:p>
            <a:r>
              <a:rPr lang="en-US" dirty="0"/>
              <a:t>Right-click on the transformer</a:t>
            </a:r>
            <a:br>
              <a:rPr lang="en-US" dirty="0"/>
            </a:br>
            <a:r>
              <a:rPr lang="en-US" dirty="0"/>
              <a:t>and use its dialog to place it on</a:t>
            </a:r>
            <a:br>
              <a:rPr lang="en-US" dirty="0"/>
            </a:br>
            <a:r>
              <a:rPr lang="en-US" dirty="0"/>
              <a:t>automatic control </a:t>
            </a:r>
          </a:p>
          <a:p>
            <a:pPr lvl="1"/>
            <a:endParaRPr lang="en-US" dirty="0"/>
          </a:p>
        </p:txBody>
      </p:sp>
      <p:pic>
        <p:nvPicPr>
          <p:cNvPr id="5" name="Picture 4">
            <a:extLst>
              <a:ext uri="{FF2B5EF4-FFF2-40B4-BE49-F238E27FC236}">
                <a16:creationId xmlns:a16="http://schemas.microsoft.com/office/drawing/2014/main" id="{5B5F6F0B-C76E-2E48-8912-D4A505E718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8001"/>
          <a:stretch/>
        </p:blipFill>
        <p:spPr>
          <a:xfrm>
            <a:off x="5943600" y="2743200"/>
            <a:ext cx="5791200" cy="3842577"/>
          </a:xfrm>
          <a:prstGeom prst="rect">
            <a:avLst/>
          </a:prstGeom>
        </p:spPr>
      </p:pic>
      <p:sp>
        <p:nvSpPr>
          <p:cNvPr id="4" name="Slide Number Placeholder 3">
            <a:extLst>
              <a:ext uri="{FF2B5EF4-FFF2-40B4-BE49-F238E27FC236}">
                <a16:creationId xmlns:a16="http://schemas.microsoft.com/office/drawing/2014/main" id="{60F69BA1-340B-AED8-3324-A26E3EF205BD}"/>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16</a:t>
            </a:fld>
            <a:endParaRPr lang="en-US" dirty="0">
              <a:solidFill>
                <a:schemeClr val="tx1">
                  <a:lumMod val="50000"/>
                </a:schemeClr>
              </a:solidFill>
            </a:endParaRPr>
          </a:p>
        </p:txBody>
      </p:sp>
    </p:spTree>
    <p:extLst>
      <p:ext uri="{BB962C8B-B14F-4D97-AF65-F5344CB8AC3E}">
        <p14:creationId xmlns:p14="http://schemas.microsoft.com/office/powerpoint/2010/main" val="72498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AC67-7538-4A15-701D-0191BFBC30CF}"/>
              </a:ext>
            </a:extLst>
          </p:cNvPr>
          <p:cNvSpPr>
            <a:spLocks noGrp="1"/>
          </p:cNvSpPr>
          <p:nvPr>
            <p:ph type="title"/>
          </p:nvPr>
        </p:nvSpPr>
        <p:spPr/>
        <p:txBody>
          <a:bodyPr/>
          <a:lstStyle/>
          <a:p>
            <a:r>
              <a:rPr lang="en-US" dirty="0"/>
              <a:t>Phase-Shifting Transformers</a:t>
            </a:r>
          </a:p>
        </p:txBody>
      </p:sp>
      <p:sp>
        <p:nvSpPr>
          <p:cNvPr id="3" name="Content Placeholder 2">
            <a:extLst>
              <a:ext uri="{FF2B5EF4-FFF2-40B4-BE49-F238E27FC236}">
                <a16:creationId xmlns:a16="http://schemas.microsoft.com/office/drawing/2014/main" id="{8D76C279-C833-6C24-9FBA-96B3A690CD79}"/>
              </a:ext>
            </a:extLst>
          </p:cNvPr>
          <p:cNvSpPr>
            <a:spLocks noGrp="1"/>
          </p:cNvSpPr>
          <p:nvPr>
            <p:ph idx="1"/>
          </p:nvPr>
        </p:nvSpPr>
        <p:spPr/>
        <p:txBody>
          <a:bodyPr/>
          <a:lstStyle/>
          <a:p>
            <a:pPr>
              <a:spcBef>
                <a:spcPct val="0"/>
              </a:spcBef>
            </a:pPr>
            <a:r>
              <a:rPr lang="en-US" dirty="0"/>
              <a:t>Phase shifters are transformers in which the phase angle across the transformer can be varied in order to control real power flow</a:t>
            </a:r>
          </a:p>
          <a:p>
            <a:pPr lvl="1">
              <a:spcBef>
                <a:spcPct val="0"/>
              </a:spcBef>
            </a:pPr>
            <a:r>
              <a:rPr lang="en-US" dirty="0"/>
              <a:t>Sometimes they are called phase angle regulators (PARs)</a:t>
            </a:r>
          </a:p>
          <a:p>
            <a:pPr lvl="1">
              <a:spcBef>
                <a:spcPct val="0"/>
              </a:spcBef>
            </a:pPr>
            <a:r>
              <a:rPr lang="en-US" dirty="0"/>
              <a:t>Quadrature booster (evidently British though I’ve never heard this term)</a:t>
            </a:r>
          </a:p>
          <a:p>
            <a:pPr>
              <a:spcBef>
                <a:spcPct val="0"/>
              </a:spcBef>
            </a:pPr>
            <a:r>
              <a:rPr lang="en-US" dirty="0"/>
              <a:t>They are constructed</a:t>
            </a:r>
            <a:br>
              <a:rPr lang="en-US" dirty="0"/>
            </a:br>
            <a:r>
              <a:rPr lang="en-US" dirty="0"/>
              <a:t>by include a delta-</a:t>
            </a:r>
            <a:br>
              <a:rPr lang="en-US" dirty="0"/>
            </a:br>
            <a:r>
              <a:rPr lang="en-US" dirty="0"/>
              <a:t>connected winding </a:t>
            </a:r>
            <a:br>
              <a:rPr lang="en-US" dirty="0"/>
            </a:br>
            <a:r>
              <a:rPr lang="en-US" dirty="0"/>
              <a:t>that introduces a 90º</a:t>
            </a:r>
            <a:br>
              <a:rPr lang="en-US" dirty="0"/>
            </a:br>
            <a:r>
              <a:rPr lang="en-US" dirty="0"/>
              <a:t>phase shift that is added</a:t>
            </a:r>
            <a:br>
              <a:rPr lang="en-US" dirty="0"/>
            </a:br>
            <a:r>
              <a:rPr lang="en-US" dirty="0"/>
              <a:t>to the output voltage</a:t>
            </a:r>
          </a:p>
          <a:p>
            <a:endParaRPr lang="en-US" dirty="0"/>
          </a:p>
        </p:txBody>
      </p:sp>
      <p:pic>
        <p:nvPicPr>
          <p:cNvPr id="4" name="Picture 9" descr="File:Qb-3ph.svg">
            <a:hlinkClick r:id="rId2"/>
            <a:extLst>
              <a:ext uri="{FF2B5EF4-FFF2-40B4-BE49-F238E27FC236}">
                <a16:creationId xmlns:a16="http://schemas.microsoft.com/office/drawing/2014/main" id="{D484C2CF-D278-6E8C-4D3A-E416A38476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3000" y="3048000"/>
            <a:ext cx="48768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F3C09A7-2DE9-929B-2013-C0641BC9F065}"/>
              </a:ext>
            </a:extLst>
          </p:cNvPr>
          <p:cNvSpPr/>
          <p:nvPr/>
        </p:nvSpPr>
        <p:spPr>
          <a:xfrm>
            <a:off x="838200" y="6299200"/>
            <a:ext cx="5105400" cy="276999"/>
          </a:xfrm>
          <a:prstGeom prst="rect">
            <a:avLst/>
          </a:prstGeom>
        </p:spPr>
        <p:txBody>
          <a:bodyPr wrap="square">
            <a:spAutoFit/>
          </a:bodyPr>
          <a:lstStyle/>
          <a:p>
            <a:r>
              <a:rPr lang="en-US" sz="1200" dirty="0"/>
              <a:t>Image: http://en.wikipedia.org/wiki/Quadrature_booster</a:t>
            </a:r>
          </a:p>
        </p:txBody>
      </p:sp>
      <p:sp>
        <p:nvSpPr>
          <p:cNvPr id="6" name="Slide Number Placeholder 3">
            <a:extLst>
              <a:ext uri="{FF2B5EF4-FFF2-40B4-BE49-F238E27FC236}">
                <a16:creationId xmlns:a16="http://schemas.microsoft.com/office/drawing/2014/main" id="{CE4DFF47-2151-D841-D66F-7094838EE359}"/>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17</a:t>
            </a:fld>
            <a:endParaRPr lang="en-US" dirty="0">
              <a:solidFill>
                <a:schemeClr val="tx1">
                  <a:lumMod val="50000"/>
                </a:schemeClr>
              </a:solidFill>
            </a:endParaRPr>
          </a:p>
        </p:txBody>
      </p:sp>
    </p:spTree>
    <p:extLst>
      <p:ext uri="{BB962C8B-B14F-4D97-AF65-F5344CB8AC3E}">
        <p14:creationId xmlns:p14="http://schemas.microsoft.com/office/powerpoint/2010/main" val="161927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C0EB-ABBB-1101-DFF3-7A3C0B75E5EE}"/>
              </a:ext>
            </a:extLst>
          </p:cNvPr>
          <p:cNvSpPr>
            <a:spLocks noGrp="1"/>
          </p:cNvSpPr>
          <p:nvPr>
            <p:ph type="title"/>
          </p:nvPr>
        </p:nvSpPr>
        <p:spPr/>
        <p:txBody>
          <a:bodyPr/>
          <a:lstStyle/>
          <a:p>
            <a:r>
              <a:rPr lang="en-US" dirty="0"/>
              <a:t>Integrated Phase-Shifter Control</a:t>
            </a:r>
          </a:p>
        </p:txBody>
      </p:sp>
      <p:sp>
        <p:nvSpPr>
          <p:cNvPr id="3" name="Content Placeholder 2">
            <a:extLst>
              <a:ext uri="{FF2B5EF4-FFF2-40B4-BE49-F238E27FC236}">
                <a16:creationId xmlns:a16="http://schemas.microsoft.com/office/drawing/2014/main" id="{5C67843B-1F30-3847-BF61-F12CBCD0F1BC}"/>
              </a:ext>
            </a:extLst>
          </p:cNvPr>
          <p:cNvSpPr>
            <a:spLocks noGrp="1"/>
          </p:cNvSpPr>
          <p:nvPr>
            <p:ph idx="1"/>
          </p:nvPr>
        </p:nvSpPr>
        <p:spPr/>
        <p:txBody>
          <a:bodyPr/>
          <a:lstStyle/>
          <a:p>
            <a:r>
              <a:rPr lang="en-US" dirty="0"/>
              <a:t>Phase shifters are usually used to control the real power flow on a device</a:t>
            </a:r>
          </a:p>
          <a:p>
            <a:r>
              <a:rPr lang="en-US" dirty="0"/>
              <a:t>Similar to LTCs, phase-shifter control can either be directly integrated into the power flow equations (adding an equation for the real power flow equality constraint, and a variable for the phase shifter value), or they can be handled in with an outer loop approach</a:t>
            </a:r>
          </a:p>
          <a:p>
            <a:r>
              <a:rPr lang="en-US" dirty="0"/>
              <a:t>As was the case with LTCs, limit enforcement often makes the outer loop approach preferred</a:t>
            </a:r>
          </a:p>
          <a:p>
            <a:r>
              <a:rPr lang="en-US" dirty="0"/>
              <a:t>Coordinated control is needed when there are multiple, close by phase shifters</a:t>
            </a:r>
          </a:p>
          <a:p>
            <a:r>
              <a:rPr lang="en-US" dirty="0"/>
              <a:t>Commonly used to control interface flow, such as between the US and Canada</a:t>
            </a:r>
          </a:p>
          <a:p>
            <a:endParaRPr lang="en-US" dirty="0"/>
          </a:p>
        </p:txBody>
      </p:sp>
      <p:sp>
        <p:nvSpPr>
          <p:cNvPr id="4" name="Slide Number Placeholder 3">
            <a:extLst>
              <a:ext uri="{FF2B5EF4-FFF2-40B4-BE49-F238E27FC236}">
                <a16:creationId xmlns:a16="http://schemas.microsoft.com/office/drawing/2014/main" id="{3C334D2E-B544-AD51-59EE-AB45B9F2DF97}"/>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18</a:t>
            </a:fld>
            <a:endParaRPr lang="en-US" dirty="0">
              <a:solidFill>
                <a:schemeClr val="tx1">
                  <a:lumMod val="50000"/>
                </a:schemeClr>
              </a:solidFill>
            </a:endParaRPr>
          </a:p>
        </p:txBody>
      </p:sp>
    </p:spTree>
    <p:extLst>
      <p:ext uri="{BB962C8B-B14F-4D97-AF65-F5344CB8AC3E}">
        <p14:creationId xmlns:p14="http://schemas.microsoft.com/office/powerpoint/2010/main" val="324907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F075-4AE7-FB5C-1A7C-38F893C4CD82}"/>
              </a:ext>
            </a:extLst>
          </p:cNvPr>
          <p:cNvSpPr>
            <a:spLocks noGrp="1"/>
          </p:cNvSpPr>
          <p:nvPr>
            <p:ph type="title"/>
          </p:nvPr>
        </p:nvSpPr>
        <p:spPr/>
        <p:txBody>
          <a:bodyPr/>
          <a:lstStyle/>
          <a:p>
            <a:r>
              <a:rPr lang="en-US" dirty="0"/>
              <a:t>37-Bus System Generator Voltage Control and Generator Reactive Power Limits </a:t>
            </a:r>
          </a:p>
        </p:txBody>
      </p:sp>
      <p:sp>
        <p:nvSpPr>
          <p:cNvPr id="3" name="Content Placeholder 2">
            <a:extLst>
              <a:ext uri="{FF2B5EF4-FFF2-40B4-BE49-F238E27FC236}">
                <a16:creationId xmlns:a16="http://schemas.microsoft.com/office/drawing/2014/main" id="{402D9858-C1AC-7A11-27E2-2781A68E8D25}"/>
              </a:ext>
            </a:extLst>
          </p:cNvPr>
          <p:cNvSpPr>
            <a:spLocks noGrp="1"/>
          </p:cNvSpPr>
          <p:nvPr>
            <p:ph idx="1"/>
          </p:nvPr>
        </p:nvSpPr>
        <p:spPr/>
        <p:txBody>
          <a:bodyPr/>
          <a:lstStyle/>
          <a:p>
            <a:r>
              <a:rPr lang="en-US" dirty="0"/>
              <a:t>Generator’s are often used to regulate a voltage magnitude by varying their reactive power output</a:t>
            </a:r>
          </a:p>
          <a:p>
            <a:pPr lvl="1"/>
            <a:r>
              <a:rPr lang="en-US" dirty="0"/>
              <a:t>Physically this is done by the generator’s exciter</a:t>
            </a:r>
          </a:p>
          <a:p>
            <a:r>
              <a:rPr lang="en-US" dirty="0"/>
              <a:t>Usually generators are modeled with reactive power limits (which may be dependent on the MW output)</a:t>
            </a:r>
          </a:p>
          <a:p>
            <a:r>
              <a:rPr lang="en-US" dirty="0"/>
              <a:t>The simplest type of control is a single generator regulating its terminal voltage magnitude</a:t>
            </a:r>
          </a:p>
          <a:p>
            <a:r>
              <a:rPr lang="en-US" dirty="0"/>
              <a:t>Sometimes multiple generators, perhaps at different buses, are regulating a single bus voltage magnitude</a:t>
            </a:r>
          </a:p>
          <a:p>
            <a:endParaRPr lang="en-US" dirty="0"/>
          </a:p>
        </p:txBody>
      </p:sp>
      <p:sp>
        <p:nvSpPr>
          <p:cNvPr id="4" name="Slide Number Placeholder 3">
            <a:extLst>
              <a:ext uri="{FF2B5EF4-FFF2-40B4-BE49-F238E27FC236}">
                <a16:creationId xmlns:a16="http://schemas.microsoft.com/office/drawing/2014/main" id="{90B7F80A-BD18-06F3-71DA-2E0CBA59A2BB}"/>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a:t>
            </a:fld>
            <a:endParaRPr lang="en-US" dirty="0">
              <a:solidFill>
                <a:schemeClr val="tx1">
                  <a:lumMod val="50000"/>
                </a:schemeClr>
              </a:solidFill>
            </a:endParaRPr>
          </a:p>
        </p:txBody>
      </p:sp>
    </p:spTree>
    <p:extLst>
      <p:ext uri="{BB962C8B-B14F-4D97-AF65-F5344CB8AC3E}">
        <p14:creationId xmlns:p14="http://schemas.microsoft.com/office/powerpoint/2010/main" val="3086756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5318-EB47-8D94-7D17-842CE32742C0}"/>
              </a:ext>
            </a:extLst>
          </p:cNvPr>
          <p:cNvSpPr>
            <a:spLocks noGrp="1"/>
          </p:cNvSpPr>
          <p:nvPr>
            <p:ph type="title"/>
          </p:nvPr>
        </p:nvSpPr>
        <p:spPr/>
        <p:txBody>
          <a:bodyPr/>
          <a:lstStyle/>
          <a:p>
            <a:r>
              <a:rPr lang="en-US" dirty="0"/>
              <a:t>Phase Shifter Example</a:t>
            </a:r>
          </a:p>
        </p:txBody>
      </p:sp>
      <p:sp>
        <p:nvSpPr>
          <p:cNvPr id="3" name="Content Placeholder 2">
            <a:extLst>
              <a:ext uri="{FF2B5EF4-FFF2-40B4-BE49-F238E27FC236}">
                <a16:creationId xmlns:a16="http://schemas.microsoft.com/office/drawing/2014/main" id="{E05FE823-8470-8923-F1EB-DBC6E535E93B}"/>
              </a:ext>
            </a:extLst>
          </p:cNvPr>
          <p:cNvSpPr>
            <a:spLocks noGrp="1"/>
          </p:cNvSpPr>
          <p:nvPr>
            <p:ph idx="1"/>
          </p:nvPr>
        </p:nvSpPr>
        <p:spPr/>
        <p:txBody>
          <a:bodyPr/>
          <a:lstStyle/>
          <a:p>
            <a:r>
              <a:rPr lang="en-US" dirty="0"/>
              <a:t>Again open the PSC_37Bus case, start the simulation, and adjust the phase angle on the transformer at the LEMON substation </a:t>
            </a:r>
          </a:p>
        </p:txBody>
      </p:sp>
      <p:pic>
        <p:nvPicPr>
          <p:cNvPr id="5" name="Picture 4">
            <a:extLst>
              <a:ext uri="{FF2B5EF4-FFF2-40B4-BE49-F238E27FC236}">
                <a16:creationId xmlns:a16="http://schemas.microsoft.com/office/drawing/2014/main" id="{C2FD82A3-5614-B353-15F2-71740B28DC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9067" b="9258"/>
          <a:stretch/>
        </p:blipFill>
        <p:spPr>
          <a:xfrm>
            <a:off x="914400" y="2362200"/>
            <a:ext cx="8471210" cy="4038600"/>
          </a:xfrm>
          <a:prstGeom prst="rect">
            <a:avLst/>
          </a:prstGeom>
        </p:spPr>
      </p:pic>
      <p:sp>
        <p:nvSpPr>
          <p:cNvPr id="4" name="Slide Number Placeholder 3">
            <a:extLst>
              <a:ext uri="{FF2B5EF4-FFF2-40B4-BE49-F238E27FC236}">
                <a16:creationId xmlns:a16="http://schemas.microsoft.com/office/drawing/2014/main" id="{DC2FC80D-D604-FAE6-6030-6E93078A0DD1}"/>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19</a:t>
            </a:fld>
            <a:endParaRPr lang="en-US" dirty="0">
              <a:solidFill>
                <a:schemeClr val="tx1">
                  <a:lumMod val="50000"/>
                </a:schemeClr>
              </a:solidFill>
            </a:endParaRPr>
          </a:p>
        </p:txBody>
      </p:sp>
    </p:spTree>
    <p:extLst>
      <p:ext uri="{BB962C8B-B14F-4D97-AF65-F5344CB8AC3E}">
        <p14:creationId xmlns:p14="http://schemas.microsoft.com/office/powerpoint/2010/main" val="111149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AECC-BE5C-25CB-1DD6-14628BC48CDE}"/>
              </a:ext>
            </a:extLst>
          </p:cNvPr>
          <p:cNvSpPr>
            <a:spLocks noGrp="1"/>
          </p:cNvSpPr>
          <p:nvPr>
            <p:ph type="title"/>
          </p:nvPr>
        </p:nvSpPr>
        <p:spPr/>
        <p:txBody>
          <a:bodyPr/>
          <a:lstStyle/>
          <a:p>
            <a:r>
              <a:rPr lang="en-US" dirty="0"/>
              <a:t>Modeling Voltage Dependent Load</a:t>
            </a:r>
          </a:p>
        </p:txBody>
      </p:sp>
      <p:sp>
        <p:nvSpPr>
          <p:cNvPr id="3" name="Content Placeholder 2">
            <a:extLst>
              <a:ext uri="{FF2B5EF4-FFF2-40B4-BE49-F238E27FC236}">
                <a16:creationId xmlns:a16="http://schemas.microsoft.com/office/drawing/2014/main" id="{1C0D110E-8222-A07F-1DD3-A0EDE8D20F5A}"/>
              </a:ext>
            </a:extLst>
          </p:cNvPr>
          <p:cNvSpPr>
            <a:spLocks noGrp="1"/>
          </p:cNvSpPr>
          <p:nvPr>
            <p:ph idx="1"/>
          </p:nvPr>
        </p:nvSpPr>
        <p:spPr>
          <a:xfrm>
            <a:off x="457200" y="1280160"/>
            <a:ext cx="10363200" cy="1996440"/>
          </a:xfrm>
        </p:spPr>
        <p:txBody>
          <a:bodyPr/>
          <a:lstStyle/>
          <a:p>
            <a:r>
              <a:rPr lang="en-US" dirty="0"/>
              <a:t>So far we′ve assumed that the load is independent of the bus voltage ("i.e., constant power).  However, the power flow can be easily extended to include voltage dependence with both the real and reactive load.</a:t>
            </a:r>
            <a:br>
              <a:rPr lang="en-US" dirty="0"/>
            </a:br>
            <a:endParaRPr lang="en-US" dirty="0"/>
          </a:p>
        </p:txBody>
      </p:sp>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D3260748-FEFA-2C01-702C-B5188A94A0B7}"/>
                  </a:ext>
                </a:extLst>
              </p:cNvPr>
              <p:cNvSpPr txBox="1"/>
              <p:nvPr/>
            </p:nvSpPr>
            <p:spPr bwMode="auto">
              <a:xfrm>
                <a:off x="228600" y="3124200"/>
                <a:ext cx="9601200" cy="2286000"/>
              </a:xfrm>
              <a:prstGeom prst="rect">
                <a:avLst/>
              </a:prstGeom>
              <a:noFill/>
              <a:ln>
                <a:noFill/>
              </a:ln>
              <a:effectLst/>
            </p:spPr>
            <p:txBody>
              <a:bodyPr>
                <a:normAutofit fontScale="92500"/>
              </a:bodyPr>
              <a:lstStyle/>
              <a:p>
                <a:pPr/>
                <a14:m>
                  <m:oMathPara xmlns:m="http://schemas.openxmlformats.org/officeDocument/2006/math">
                    <m:oMathParaPr>
                      <m:jc m:val="centerGroup"/>
                    </m:oMathParaPr>
                    <m:oMath xmlns:m="http://schemas.openxmlformats.org/officeDocument/2006/math">
                      <m:nary>
                        <m:naryPr>
                          <m:chr m:val="∑"/>
                          <m:ctrlPr>
                            <a:rPr lang="en-US" i="1">
                              <a:solidFill>
                                <a:srgbClr val="1F0000"/>
                              </a:solidFill>
                              <a:latin typeface="Cambria Math" panose="02040503050406030204" pitchFamily="18" charset="0"/>
                            </a:rPr>
                          </m:ctrlPr>
                        </m:naryPr>
                        <m:sub>
                          <m:r>
                            <a:rPr lang="en-US" i="1">
                              <a:solidFill>
                                <a:srgbClr val="1F0000"/>
                              </a:solidFill>
                              <a:latin typeface="Cambria Math" panose="02040503050406030204" pitchFamily="18" charset="0"/>
                            </a:rPr>
                            <m:t>𝑘</m:t>
                          </m:r>
                          <m:r>
                            <a:rPr lang="en-US" i="1">
                              <a:solidFill>
                                <a:srgbClr val="1F0000"/>
                              </a:solidFill>
                              <a:latin typeface="Cambria Math" panose="02040503050406030204" pitchFamily="18" charset="0"/>
                            </a:rPr>
                            <m:t>=1</m:t>
                          </m:r>
                        </m:sub>
                        <m:sup>
                          <m:r>
                            <a:rPr lang="en-US" i="1">
                              <a:solidFill>
                                <a:srgbClr val="1F0000"/>
                              </a:solidFill>
                              <a:latin typeface="Cambria Math" panose="02040503050406030204" pitchFamily="18" charset="0"/>
                            </a:rPr>
                            <m:t>𝑛</m:t>
                          </m:r>
                        </m:sup>
                        <m:e>
                          <m:d>
                            <m:dPr>
                              <m:begChr m:val="|"/>
                              <m:endChr m:val="|"/>
                              <m:ctrlPr>
                                <a:rPr lang="en-US" i="1">
                                  <a:solidFill>
                                    <a:srgbClr val="1F0000"/>
                                  </a:solidFill>
                                  <a:latin typeface="Cambria Math" panose="02040503050406030204" pitchFamily="18" charset="0"/>
                                </a:rPr>
                              </m:ctrlPr>
                            </m:dPr>
                            <m:e>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𝑉</m:t>
                                  </m:r>
                                </m:e>
                                <m:sub>
                                  <m:r>
                                    <a:rPr lang="en-US" i="1">
                                      <a:solidFill>
                                        <a:srgbClr val="1F0000"/>
                                      </a:solidFill>
                                      <a:latin typeface="Cambria Math" panose="02040503050406030204" pitchFamily="18" charset="0"/>
                                    </a:rPr>
                                    <m:t>𝑖</m:t>
                                  </m:r>
                                </m:sub>
                              </m:sSub>
                            </m:e>
                          </m:d>
                          <m:d>
                            <m:dPr>
                              <m:begChr m:val="|"/>
                              <m:endChr m:val="|"/>
                              <m:ctrlPr>
                                <a:rPr lang="en-US" i="1">
                                  <a:solidFill>
                                    <a:srgbClr val="1F0000"/>
                                  </a:solidFill>
                                  <a:latin typeface="Cambria Math" panose="02040503050406030204" pitchFamily="18" charset="0"/>
                                </a:rPr>
                              </m:ctrlPr>
                            </m:dPr>
                            <m:e>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𝑉</m:t>
                                  </m:r>
                                </m:e>
                                <m:sub>
                                  <m:r>
                                    <a:rPr lang="en-US" i="1">
                                      <a:solidFill>
                                        <a:srgbClr val="1F0000"/>
                                      </a:solidFill>
                                      <a:latin typeface="Cambria Math" panose="02040503050406030204" pitchFamily="18" charset="0"/>
                                    </a:rPr>
                                    <m:t>𝑘</m:t>
                                  </m:r>
                                </m:sub>
                              </m:sSub>
                            </m:e>
                          </m:d>
                        </m:e>
                      </m:nary>
                      <m:r>
                        <a:rPr lang="en-US" i="1">
                          <a:solidFill>
                            <a:srgbClr val="1F0000"/>
                          </a:solidFill>
                          <a:latin typeface="Cambria Math" panose="02040503050406030204" pitchFamily="18" charset="0"/>
                        </a:rPr>
                        <m:t>(</m:t>
                      </m:r>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𝐺</m:t>
                          </m:r>
                        </m:e>
                        <m:sub>
                          <m:r>
                            <a:rPr lang="en-US" i="1">
                              <a:solidFill>
                                <a:srgbClr val="1F0000"/>
                              </a:solidFill>
                              <a:latin typeface="Cambria Math" panose="02040503050406030204" pitchFamily="18" charset="0"/>
                            </a:rPr>
                            <m:t>𝑖𝑘</m:t>
                          </m:r>
                        </m:sub>
                      </m:sSub>
                      <m:func>
                        <m:funcPr>
                          <m:ctrlPr>
                            <a:rPr lang="en-US" i="1">
                              <a:solidFill>
                                <a:srgbClr val="1F0000"/>
                              </a:solidFill>
                              <a:latin typeface="Cambria Math" panose="02040503050406030204" pitchFamily="18" charset="0"/>
                            </a:rPr>
                          </m:ctrlPr>
                        </m:funcPr>
                        <m:fName>
                          <m:sSub>
                            <m:sSubPr>
                              <m:ctrlPr>
                                <a:rPr lang="en-US" i="1">
                                  <a:solidFill>
                                    <a:srgbClr val="1F0000"/>
                                  </a:solidFill>
                                  <a:latin typeface="Cambria Math" panose="02040503050406030204" pitchFamily="18" charset="0"/>
                                </a:rPr>
                              </m:ctrlPr>
                            </m:sSubPr>
                            <m:e>
                              <m:r>
                                <m:rPr>
                                  <m:sty m:val="p"/>
                                </m:rPr>
                                <a:rPr lang="en-US" i="0">
                                  <a:solidFill>
                                    <a:srgbClr val="1F0000"/>
                                  </a:solidFill>
                                  <a:latin typeface="Cambria Math" panose="02040503050406030204" pitchFamily="18" charset="0"/>
                                </a:rPr>
                                <m:t>cos</m:t>
                              </m:r>
                              <m:r>
                                <a:rPr lang="en-US" i="1">
                                  <a:solidFill>
                                    <a:srgbClr val="1F0000"/>
                                  </a:solidFill>
                                  <a:latin typeface="Cambria Math" panose="02040503050406030204" pitchFamily="18" charset="0"/>
                                </a:rPr>
                                <m:t>𝜃</m:t>
                              </m:r>
                            </m:e>
                            <m:sub>
                              <m:r>
                                <a:rPr lang="en-US" i="1">
                                  <a:solidFill>
                                    <a:srgbClr val="1F0000"/>
                                  </a:solidFill>
                                  <a:latin typeface="Cambria Math" panose="02040503050406030204" pitchFamily="18" charset="0"/>
                                </a:rPr>
                                <m:t>𝑖𝑘</m:t>
                              </m:r>
                            </m:sub>
                          </m:sSub>
                        </m:fName>
                        <m:e>
                          <m:r>
                            <a:rPr lang="en-US" i="1">
                              <a:solidFill>
                                <a:srgbClr val="1F0000"/>
                              </a:solidFill>
                              <a:latin typeface="Cambria Math" panose="02040503050406030204" pitchFamily="18" charset="0"/>
                            </a:rPr>
                            <m:t>+</m:t>
                          </m:r>
                        </m:e>
                      </m:func>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𝐵</m:t>
                          </m:r>
                        </m:e>
                        <m:sub>
                          <m:r>
                            <a:rPr lang="en-US" i="1">
                              <a:solidFill>
                                <a:srgbClr val="1F0000"/>
                              </a:solidFill>
                              <a:latin typeface="Cambria Math" panose="02040503050406030204" pitchFamily="18" charset="0"/>
                            </a:rPr>
                            <m:t>𝑖𝑘</m:t>
                          </m:r>
                        </m:sub>
                      </m:sSub>
                      <m:func>
                        <m:funcPr>
                          <m:ctrlPr>
                            <a:rPr lang="en-US" i="1">
                              <a:solidFill>
                                <a:srgbClr val="1F0000"/>
                              </a:solidFill>
                              <a:latin typeface="Cambria Math" panose="02040503050406030204" pitchFamily="18" charset="0"/>
                            </a:rPr>
                          </m:ctrlPr>
                        </m:funcPr>
                        <m:fName>
                          <m:sSub>
                            <m:sSubPr>
                              <m:ctrlPr>
                                <a:rPr lang="en-US" i="1">
                                  <a:solidFill>
                                    <a:srgbClr val="1F0000"/>
                                  </a:solidFill>
                                  <a:latin typeface="Cambria Math" panose="02040503050406030204" pitchFamily="18" charset="0"/>
                                </a:rPr>
                              </m:ctrlPr>
                            </m:sSubPr>
                            <m:e>
                              <m:r>
                                <m:rPr>
                                  <m:sty m:val="p"/>
                                </m:rPr>
                                <a:rPr lang="en-US" i="0">
                                  <a:solidFill>
                                    <a:srgbClr val="1F0000"/>
                                  </a:solidFill>
                                  <a:latin typeface="Cambria Math" panose="02040503050406030204" pitchFamily="18" charset="0"/>
                                </a:rPr>
                                <m:t>sin</m:t>
                              </m:r>
                              <m:r>
                                <a:rPr lang="en-US" i="1">
                                  <a:solidFill>
                                    <a:srgbClr val="1F0000"/>
                                  </a:solidFill>
                                  <a:latin typeface="Cambria Math" panose="02040503050406030204" pitchFamily="18" charset="0"/>
                                </a:rPr>
                                <m:t>𝜃</m:t>
                              </m:r>
                            </m:e>
                            <m:sub>
                              <m:r>
                                <a:rPr lang="en-US" i="1">
                                  <a:solidFill>
                                    <a:srgbClr val="1F0000"/>
                                  </a:solidFill>
                                  <a:latin typeface="Cambria Math" panose="02040503050406030204" pitchFamily="18" charset="0"/>
                                </a:rPr>
                                <m:t>𝑖𝑘</m:t>
                              </m:r>
                            </m:sub>
                          </m:sSub>
                        </m:fName>
                        <m:e>
                          <m:r>
                            <a:rPr lang="en-US" i="1">
                              <a:solidFill>
                                <a:srgbClr val="1F0000"/>
                              </a:solidFill>
                              <a:latin typeface="Cambria Math" panose="02040503050406030204" pitchFamily="18" charset="0"/>
                            </a:rPr>
                            <m:t>)</m:t>
                          </m:r>
                        </m:e>
                      </m:func>
                      <m:r>
                        <a:rPr lang="en-US" i="1">
                          <a:solidFill>
                            <a:srgbClr val="1F0000"/>
                          </a:solidFill>
                          <a:latin typeface="Cambria Math" panose="02040503050406030204" pitchFamily="18" charset="0"/>
                        </a:rPr>
                        <m:t>−</m:t>
                      </m:r>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𝑃</m:t>
                          </m:r>
                        </m:e>
                        <m:sub>
                          <m:r>
                            <a:rPr lang="en-US" i="1">
                              <a:solidFill>
                                <a:srgbClr val="1F0000"/>
                              </a:solidFill>
                              <a:latin typeface="Cambria Math" panose="02040503050406030204" pitchFamily="18" charset="0"/>
                            </a:rPr>
                            <m:t>𝐺𝑖</m:t>
                          </m:r>
                        </m:sub>
                      </m:sSub>
                      <m:r>
                        <a:rPr lang="en-US" i="1">
                          <a:solidFill>
                            <a:srgbClr val="1F0000"/>
                          </a:solidFill>
                          <a:latin typeface="Cambria Math" panose="02040503050406030204" pitchFamily="18" charset="0"/>
                        </a:rPr>
                        <m:t>+</m:t>
                      </m:r>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𝑃</m:t>
                          </m:r>
                        </m:e>
                        <m:sub>
                          <m:r>
                            <a:rPr lang="en-US" i="1">
                              <a:solidFill>
                                <a:srgbClr val="1F0000"/>
                              </a:solidFill>
                              <a:latin typeface="Cambria Math" panose="02040503050406030204" pitchFamily="18" charset="0"/>
                            </a:rPr>
                            <m:t>𝐷𝑖</m:t>
                          </m:r>
                        </m:sub>
                      </m:sSub>
                      <m:r>
                        <a:rPr lang="en-US" i="1">
                          <a:solidFill>
                            <a:srgbClr val="1F0000"/>
                          </a:solidFill>
                          <a:latin typeface="Cambria Math" panose="02040503050406030204" pitchFamily="18" charset="0"/>
                        </a:rPr>
                        <m:t>(</m:t>
                      </m:r>
                      <m:d>
                        <m:dPr>
                          <m:begChr m:val="|"/>
                          <m:endChr m:val="|"/>
                          <m:ctrlPr>
                            <a:rPr lang="en-US" i="1">
                              <a:solidFill>
                                <a:srgbClr val="1F0000"/>
                              </a:solidFill>
                              <a:latin typeface="Cambria Math" panose="02040503050406030204" pitchFamily="18" charset="0"/>
                            </a:rPr>
                          </m:ctrlPr>
                        </m:dPr>
                        <m:e>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𝑉</m:t>
                              </m:r>
                            </m:e>
                            <m:sub>
                              <m:r>
                                <a:rPr lang="en-US" i="1">
                                  <a:solidFill>
                                    <a:srgbClr val="1F0000"/>
                                  </a:solidFill>
                                  <a:latin typeface="Cambria Math" panose="02040503050406030204" pitchFamily="18" charset="0"/>
                                </a:rPr>
                                <m:t>𝑖</m:t>
                              </m:r>
                            </m:sub>
                          </m:sSub>
                        </m:e>
                      </m:d>
                      <m:r>
                        <a:rPr lang="en-US" i="1">
                          <a:solidFill>
                            <a:srgbClr val="1F0000"/>
                          </a:solidFill>
                          <a:latin typeface="Cambria Math" panose="02040503050406030204" pitchFamily="18" charset="0"/>
                        </a:rPr>
                        <m:t>)=0</m:t>
                      </m:r>
                    </m:oMath>
                    <m:oMath xmlns:m="http://schemas.openxmlformats.org/officeDocument/2006/math">
                      <m:nary>
                        <m:naryPr>
                          <m:chr m:val="∑"/>
                          <m:ctrlPr>
                            <a:rPr lang="en-US" i="1">
                              <a:solidFill>
                                <a:srgbClr val="1F0000"/>
                              </a:solidFill>
                              <a:latin typeface="Cambria Math" panose="02040503050406030204" pitchFamily="18" charset="0"/>
                            </a:rPr>
                          </m:ctrlPr>
                        </m:naryPr>
                        <m:sub>
                          <m:r>
                            <a:rPr lang="en-US" i="1">
                              <a:solidFill>
                                <a:srgbClr val="1F0000"/>
                              </a:solidFill>
                              <a:latin typeface="Cambria Math" panose="02040503050406030204" pitchFamily="18" charset="0"/>
                            </a:rPr>
                            <m:t>𝑘</m:t>
                          </m:r>
                          <m:r>
                            <a:rPr lang="en-US" i="1">
                              <a:solidFill>
                                <a:srgbClr val="1F0000"/>
                              </a:solidFill>
                              <a:latin typeface="Cambria Math" panose="02040503050406030204" pitchFamily="18" charset="0"/>
                            </a:rPr>
                            <m:t>=1</m:t>
                          </m:r>
                        </m:sub>
                        <m:sup>
                          <m:r>
                            <a:rPr lang="en-US" i="1">
                              <a:solidFill>
                                <a:srgbClr val="1F0000"/>
                              </a:solidFill>
                              <a:latin typeface="Cambria Math" panose="02040503050406030204" pitchFamily="18" charset="0"/>
                            </a:rPr>
                            <m:t>𝑛</m:t>
                          </m:r>
                        </m:sup>
                        <m:e>
                          <m:d>
                            <m:dPr>
                              <m:begChr m:val="|"/>
                              <m:endChr m:val="|"/>
                              <m:ctrlPr>
                                <a:rPr lang="en-US" i="1">
                                  <a:solidFill>
                                    <a:srgbClr val="1F0000"/>
                                  </a:solidFill>
                                  <a:latin typeface="Cambria Math" panose="02040503050406030204" pitchFamily="18" charset="0"/>
                                </a:rPr>
                              </m:ctrlPr>
                            </m:dPr>
                            <m:e>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𝑉</m:t>
                                  </m:r>
                                </m:e>
                                <m:sub>
                                  <m:r>
                                    <a:rPr lang="en-US" i="1">
                                      <a:solidFill>
                                        <a:srgbClr val="1F0000"/>
                                      </a:solidFill>
                                      <a:latin typeface="Cambria Math" panose="02040503050406030204" pitchFamily="18" charset="0"/>
                                    </a:rPr>
                                    <m:t>𝑖</m:t>
                                  </m:r>
                                </m:sub>
                              </m:sSub>
                            </m:e>
                          </m:d>
                          <m:d>
                            <m:dPr>
                              <m:begChr m:val="|"/>
                              <m:endChr m:val="|"/>
                              <m:ctrlPr>
                                <a:rPr lang="en-US" i="1">
                                  <a:solidFill>
                                    <a:srgbClr val="1F0000"/>
                                  </a:solidFill>
                                  <a:latin typeface="Cambria Math" panose="02040503050406030204" pitchFamily="18" charset="0"/>
                                </a:rPr>
                              </m:ctrlPr>
                            </m:dPr>
                            <m:e>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𝑉</m:t>
                                  </m:r>
                                </m:e>
                                <m:sub>
                                  <m:r>
                                    <a:rPr lang="en-US" i="1">
                                      <a:solidFill>
                                        <a:srgbClr val="1F0000"/>
                                      </a:solidFill>
                                      <a:latin typeface="Cambria Math" panose="02040503050406030204" pitchFamily="18" charset="0"/>
                                    </a:rPr>
                                    <m:t>𝑘</m:t>
                                  </m:r>
                                </m:sub>
                              </m:sSub>
                            </m:e>
                          </m:d>
                        </m:e>
                      </m:nary>
                      <m:r>
                        <a:rPr lang="en-US" i="1">
                          <a:solidFill>
                            <a:srgbClr val="1F0000"/>
                          </a:solidFill>
                          <a:latin typeface="Cambria Math" panose="02040503050406030204" pitchFamily="18" charset="0"/>
                        </a:rPr>
                        <m:t>(</m:t>
                      </m:r>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𝐺</m:t>
                          </m:r>
                        </m:e>
                        <m:sub>
                          <m:r>
                            <a:rPr lang="en-US" i="1">
                              <a:solidFill>
                                <a:srgbClr val="1F0000"/>
                              </a:solidFill>
                              <a:latin typeface="Cambria Math" panose="02040503050406030204" pitchFamily="18" charset="0"/>
                            </a:rPr>
                            <m:t>𝑖𝑘</m:t>
                          </m:r>
                        </m:sub>
                      </m:sSub>
                      <m:func>
                        <m:funcPr>
                          <m:ctrlPr>
                            <a:rPr lang="en-US" i="1">
                              <a:solidFill>
                                <a:srgbClr val="1F0000"/>
                              </a:solidFill>
                              <a:latin typeface="Cambria Math" panose="02040503050406030204" pitchFamily="18" charset="0"/>
                            </a:rPr>
                          </m:ctrlPr>
                        </m:funcPr>
                        <m:fName>
                          <m:sSub>
                            <m:sSubPr>
                              <m:ctrlPr>
                                <a:rPr lang="en-US" i="1">
                                  <a:solidFill>
                                    <a:srgbClr val="1F0000"/>
                                  </a:solidFill>
                                  <a:latin typeface="Cambria Math" panose="02040503050406030204" pitchFamily="18" charset="0"/>
                                </a:rPr>
                              </m:ctrlPr>
                            </m:sSubPr>
                            <m:e>
                              <m:r>
                                <m:rPr>
                                  <m:sty m:val="p"/>
                                </m:rPr>
                                <a:rPr lang="en-US" i="0">
                                  <a:solidFill>
                                    <a:srgbClr val="1F0000"/>
                                  </a:solidFill>
                                  <a:latin typeface="Cambria Math" panose="02040503050406030204" pitchFamily="18" charset="0"/>
                                </a:rPr>
                                <m:t>sin</m:t>
                              </m:r>
                              <m:r>
                                <a:rPr lang="en-US" i="1">
                                  <a:solidFill>
                                    <a:srgbClr val="1F0000"/>
                                  </a:solidFill>
                                  <a:latin typeface="Cambria Math" panose="02040503050406030204" pitchFamily="18" charset="0"/>
                                </a:rPr>
                                <m:t>𝜃</m:t>
                              </m:r>
                            </m:e>
                            <m:sub>
                              <m:r>
                                <a:rPr lang="en-US" i="1">
                                  <a:solidFill>
                                    <a:srgbClr val="1F0000"/>
                                  </a:solidFill>
                                  <a:latin typeface="Cambria Math" panose="02040503050406030204" pitchFamily="18" charset="0"/>
                                </a:rPr>
                                <m:t>𝑖𝑘</m:t>
                              </m:r>
                            </m:sub>
                          </m:sSub>
                        </m:fName>
                        <m:e>
                          <m:r>
                            <a:rPr lang="en-US" i="1">
                              <a:solidFill>
                                <a:srgbClr val="1F0000"/>
                              </a:solidFill>
                              <a:latin typeface="Cambria Math" panose="02040503050406030204" pitchFamily="18" charset="0"/>
                            </a:rPr>
                            <m:t>−</m:t>
                          </m:r>
                        </m:e>
                      </m:func>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𝐵</m:t>
                          </m:r>
                        </m:e>
                        <m:sub>
                          <m:r>
                            <a:rPr lang="en-US" i="1">
                              <a:solidFill>
                                <a:srgbClr val="1F0000"/>
                              </a:solidFill>
                              <a:latin typeface="Cambria Math" panose="02040503050406030204" pitchFamily="18" charset="0"/>
                            </a:rPr>
                            <m:t>𝑖𝑘</m:t>
                          </m:r>
                        </m:sub>
                      </m:sSub>
                      <m:func>
                        <m:funcPr>
                          <m:ctrlPr>
                            <a:rPr lang="en-US" i="1">
                              <a:solidFill>
                                <a:srgbClr val="1F0000"/>
                              </a:solidFill>
                              <a:latin typeface="Cambria Math" panose="02040503050406030204" pitchFamily="18" charset="0"/>
                            </a:rPr>
                          </m:ctrlPr>
                        </m:funcPr>
                        <m:fName>
                          <m:sSub>
                            <m:sSubPr>
                              <m:ctrlPr>
                                <a:rPr lang="en-US" i="1">
                                  <a:solidFill>
                                    <a:srgbClr val="1F0000"/>
                                  </a:solidFill>
                                  <a:latin typeface="Cambria Math" panose="02040503050406030204" pitchFamily="18" charset="0"/>
                                </a:rPr>
                              </m:ctrlPr>
                            </m:sSubPr>
                            <m:e>
                              <m:r>
                                <m:rPr>
                                  <m:sty m:val="p"/>
                                </m:rPr>
                                <a:rPr lang="en-US" i="0">
                                  <a:solidFill>
                                    <a:srgbClr val="1F0000"/>
                                  </a:solidFill>
                                  <a:latin typeface="Cambria Math" panose="02040503050406030204" pitchFamily="18" charset="0"/>
                                </a:rPr>
                                <m:t>cos</m:t>
                              </m:r>
                              <m:r>
                                <a:rPr lang="en-US" i="1">
                                  <a:solidFill>
                                    <a:srgbClr val="1F0000"/>
                                  </a:solidFill>
                                  <a:latin typeface="Cambria Math" panose="02040503050406030204" pitchFamily="18" charset="0"/>
                                </a:rPr>
                                <m:t>𝜃</m:t>
                              </m:r>
                            </m:e>
                            <m:sub>
                              <m:r>
                                <a:rPr lang="en-US" i="1">
                                  <a:solidFill>
                                    <a:srgbClr val="1F0000"/>
                                  </a:solidFill>
                                  <a:latin typeface="Cambria Math" panose="02040503050406030204" pitchFamily="18" charset="0"/>
                                </a:rPr>
                                <m:t>𝑖𝑘</m:t>
                              </m:r>
                            </m:sub>
                          </m:sSub>
                        </m:fName>
                        <m:e>
                          <m:r>
                            <a:rPr lang="en-US" i="1">
                              <a:solidFill>
                                <a:srgbClr val="1F0000"/>
                              </a:solidFill>
                              <a:latin typeface="Cambria Math" panose="02040503050406030204" pitchFamily="18" charset="0"/>
                            </a:rPr>
                            <m:t>)</m:t>
                          </m:r>
                        </m:e>
                      </m:func>
                      <m:r>
                        <a:rPr lang="en-US" i="1">
                          <a:solidFill>
                            <a:srgbClr val="1F0000"/>
                          </a:solidFill>
                          <a:latin typeface="Cambria Math" panose="02040503050406030204" pitchFamily="18" charset="0"/>
                        </a:rPr>
                        <m:t>−</m:t>
                      </m:r>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𝑄</m:t>
                          </m:r>
                        </m:e>
                        <m:sub>
                          <m:r>
                            <a:rPr lang="en-US" i="1">
                              <a:solidFill>
                                <a:srgbClr val="1F0000"/>
                              </a:solidFill>
                              <a:latin typeface="Cambria Math" panose="02040503050406030204" pitchFamily="18" charset="0"/>
                            </a:rPr>
                            <m:t>𝐺𝑖</m:t>
                          </m:r>
                        </m:sub>
                      </m:sSub>
                      <m:r>
                        <a:rPr lang="en-US" i="1">
                          <a:solidFill>
                            <a:srgbClr val="1F0000"/>
                          </a:solidFill>
                          <a:latin typeface="Cambria Math" panose="02040503050406030204" pitchFamily="18" charset="0"/>
                        </a:rPr>
                        <m:t>+</m:t>
                      </m:r>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𝑄</m:t>
                          </m:r>
                        </m:e>
                        <m:sub>
                          <m:r>
                            <a:rPr lang="en-US" i="1">
                              <a:solidFill>
                                <a:srgbClr val="1F0000"/>
                              </a:solidFill>
                              <a:latin typeface="Cambria Math" panose="02040503050406030204" pitchFamily="18" charset="0"/>
                            </a:rPr>
                            <m:t>𝐷𝑖</m:t>
                          </m:r>
                        </m:sub>
                      </m:sSub>
                      <m:r>
                        <a:rPr lang="en-US" i="1">
                          <a:solidFill>
                            <a:srgbClr val="1F0000"/>
                          </a:solidFill>
                          <a:latin typeface="Cambria Math" panose="02040503050406030204" pitchFamily="18" charset="0"/>
                        </a:rPr>
                        <m:t>(</m:t>
                      </m:r>
                      <m:d>
                        <m:dPr>
                          <m:begChr m:val="|"/>
                          <m:endChr m:val="|"/>
                          <m:ctrlPr>
                            <a:rPr lang="en-US" i="1">
                              <a:solidFill>
                                <a:srgbClr val="1F0000"/>
                              </a:solidFill>
                              <a:latin typeface="Cambria Math" panose="02040503050406030204" pitchFamily="18" charset="0"/>
                            </a:rPr>
                          </m:ctrlPr>
                        </m:dPr>
                        <m:e>
                          <m:sSub>
                            <m:sSubPr>
                              <m:ctrlPr>
                                <a:rPr lang="en-US" i="1">
                                  <a:solidFill>
                                    <a:srgbClr val="1F0000"/>
                                  </a:solidFill>
                                  <a:latin typeface="Cambria Math" panose="02040503050406030204" pitchFamily="18" charset="0"/>
                                </a:rPr>
                              </m:ctrlPr>
                            </m:sSubPr>
                            <m:e>
                              <m:r>
                                <a:rPr lang="en-US" i="1">
                                  <a:solidFill>
                                    <a:srgbClr val="1F0000"/>
                                  </a:solidFill>
                                  <a:latin typeface="Cambria Math" panose="02040503050406030204" pitchFamily="18" charset="0"/>
                                </a:rPr>
                                <m:t>𝑉</m:t>
                              </m:r>
                            </m:e>
                            <m:sub>
                              <m:r>
                                <a:rPr lang="en-US" i="1">
                                  <a:solidFill>
                                    <a:srgbClr val="1F0000"/>
                                  </a:solidFill>
                                  <a:latin typeface="Cambria Math" panose="02040503050406030204" pitchFamily="18" charset="0"/>
                                </a:rPr>
                                <m:t>𝑖</m:t>
                              </m:r>
                            </m:sub>
                          </m:sSub>
                        </m:e>
                      </m:d>
                      <m:r>
                        <a:rPr lang="en-US" i="1">
                          <a:solidFill>
                            <a:srgbClr val="1F0000"/>
                          </a:solidFill>
                          <a:latin typeface="Cambria Math" panose="02040503050406030204" pitchFamily="18" charset="0"/>
                        </a:rPr>
                        <m:t>)=0</m:t>
                      </m:r>
                    </m:oMath>
                  </m:oMathPara>
                </a14:m>
                <a:endParaRPr lang="en-US" dirty="0"/>
              </a:p>
            </p:txBody>
          </p:sp>
        </mc:Choice>
        <mc:Fallback xmlns="">
          <p:sp>
            <p:nvSpPr>
              <p:cNvPr id="4" name="Object 3">
                <a:extLst>
                  <a:ext uri="{FF2B5EF4-FFF2-40B4-BE49-F238E27FC236}">
                    <a16:creationId xmlns:a16="http://schemas.microsoft.com/office/drawing/2014/main" id="{D3260748-FEFA-2C01-702C-B5188A94A0B7}"/>
                  </a:ext>
                </a:extLst>
              </p:cNvPr>
              <p:cNvSpPr txBox="1">
                <a:spLocks noRot="1" noChangeAspect="1" noMove="1" noResize="1" noEditPoints="1" noAdjustHandles="1" noChangeArrowheads="1" noChangeShapeType="1" noTextEdit="1"/>
              </p:cNvSpPr>
              <p:nvPr/>
            </p:nvSpPr>
            <p:spPr bwMode="auto">
              <a:xfrm>
                <a:off x="228600" y="3124200"/>
                <a:ext cx="9601200" cy="2286000"/>
              </a:xfrm>
              <a:prstGeom prst="rect">
                <a:avLst/>
              </a:prstGeom>
              <a:blipFill>
                <a:blip r:embed="rId2"/>
                <a:stretch>
                  <a:fillRect/>
                </a:stretch>
              </a:blipFill>
              <a:ln>
                <a:noFill/>
              </a:ln>
              <a:effectLst/>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3EB539CA-F918-F338-74B2-C15436794CD4}"/>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20</a:t>
            </a:fld>
            <a:endParaRPr lang="en-US" dirty="0">
              <a:solidFill>
                <a:schemeClr val="tx1">
                  <a:lumMod val="50000"/>
                </a:schemeClr>
              </a:solidFill>
            </a:endParaRPr>
          </a:p>
        </p:txBody>
      </p:sp>
    </p:spTree>
    <p:extLst>
      <p:ext uri="{BB962C8B-B14F-4D97-AF65-F5344CB8AC3E}">
        <p14:creationId xmlns:p14="http://schemas.microsoft.com/office/powerpoint/2010/main" val="41065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ZIP Load Model</a:t>
            </a:r>
          </a:p>
        </p:txBody>
      </p:sp>
      <p:sp>
        <p:nvSpPr>
          <p:cNvPr id="3" name="Content Placeholder 2"/>
          <p:cNvSpPr>
            <a:spLocks noGrp="1"/>
          </p:cNvSpPr>
          <p:nvPr>
            <p:ph idx="1"/>
          </p:nvPr>
        </p:nvSpPr>
        <p:spPr>
          <a:xfrm>
            <a:off x="228600" y="1280160"/>
            <a:ext cx="9372600" cy="5196840"/>
          </a:xfrm>
        </p:spPr>
        <p:txBody>
          <a:bodyPr/>
          <a:lstStyle/>
          <a:p>
            <a:r>
              <a:rPr lang="en-US" dirty="0"/>
              <a:t>A common load model is the ZIP, in which the load is represented as</a:t>
            </a:r>
          </a:p>
          <a:p>
            <a:endParaRPr lang="en-US" dirty="0"/>
          </a:p>
          <a:p>
            <a:endParaRPr lang="en-US" dirty="0"/>
          </a:p>
          <a:p>
            <a:endParaRPr lang="en-US" dirty="0"/>
          </a:p>
          <a:p>
            <a:endParaRPr lang="en-US" dirty="0"/>
          </a:p>
          <a:p>
            <a:endParaRPr lang="en-US" dirty="0"/>
          </a:p>
          <a:p>
            <a:pPr lvl="1"/>
            <a:r>
              <a:rPr lang="en-US" dirty="0"/>
              <a:t>The Z is for the constant impedance part, the I for the constant current, and the P for constant power</a:t>
            </a:r>
          </a:p>
        </p:txBody>
      </p:sp>
      <p:graphicFrame>
        <p:nvGraphicFramePr>
          <p:cNvPr id="4" name="Object 3"/>
          <p:cNvGraphicFramePr>
            <a:graphicFrameLocks noChangeAspect="1"/>
          </p:cNvGraphicFramePr>
          <p:nvPr/>
        </p:nvGraphicFramePr>
        <p:xfrm>
          <a:off x="990600" y="2362200"/>
          <a:ext cx="6051550" cy="1576387"/>
        </p:xfrm>
        <a:graphic>
          <a:graphicData uri="http://schemas.openxmlformats.org/presentationml/2006/ole">
            <mc:AlternateContent xmlns:mc="http://schemas.openxmlformats.org/markup-compatibility/2006">
              <mc:Choice xmlns:v="urn:schemas-microsoft-com:vml" Requires="v">
                <p:oleObj name="Equation" r:id="rId2" imgW="2730240" imgH="711000" progId="Equation.DSMT4">
                  <p:embed/>
                </p:oleObj>
              </mc:Choice>
              <mc:Fallback>
                <p:oleObj name="Equation" r:id="rId2" imgW="2730240" imgH="711000" progId="Equation.DSMT4">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62200"/>
                        <a:ext cx="6051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3">
            <a:extLst>
              <a:ext uri="{FF2B5EF4-FFF2-40B4-BE49-F238E27FC236}">
                <a16:creationId xmlns:a16="http://schemas.microsoft.com/office/drawing/2014/main" id="{C354DECE-B9A9-43F1-0F61-3D21F60B7E12}"/>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21</a:t>
            </a:fld>
            <a:endParaRPr lang="en-US" dirty="0">
              <a:solidFill>
                <a:schemeClr val="tx1">
                  <a:lumMod val="50000"/>
                </a:schemeClr>
              </a:solidFill>
            </a:endParaRPr>
          </a:p>
        </p:txBody>
      </p:sp>
    </p:spTree>
    <p:extLst>
      <p:ext uri="{BB962C8B-B14F-4D97-AF65-F5344CB8AC3E}">
        <p14:creationId xmlns:p14="http://schemas.microsoft.com/office/powerpoint/2010/main" val="206620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ZIP Model Coefficients</a:t>
            </a:r>
          </a:p>
        </p:txBody>
      </p:sp>
      <p:sp>
        <p:nvSpPr>
          <p:cNvPr id="3" name="Content Placeholder 2"/>
          <p:cNvSpPr>
            <a:spLocks noGrp="1"/>
          </p:cNvSpPr>
          <p:nvPr>
            <p:ph idx="1"/>
          </p:nvPr>
        </p:nvSpPr>
        <p:spPr/>
        <p:txBody>
          <a:bodyPr/>
          <a:lstStyle/>
          <a:p>
            <a:r>
              <a:rPr lang="en-US" dirty="0"/>
              <a:t>An interesting paper on the experimental determination of the ZIP parameters is A. Bokhari, et. al., "Experimental Determination of the ZIP Coefficients for Modern Residential and Commercial Loads, and Industrial Loads," IEEE Trans. Power Delivery, 2014</a:t>
            </a:r>
          </a:p>
          <a:p>
            <a:pPr lvl="1"/>
            <a:r>
              <a:rPr lang="en-US" dirty="0"/>
              <a:t>Presents test results for loads as voltage is varied; also highlights that load behavior changes with newer technologies</a:t>
            </a:r>
          </a:p>
          <a:p>
            <a:pPr lvl="2"/>
            <a:r>
              <a:rPr lang="en-US" dirty="0"/>
              <a:t>Below figure (part of fig 4 of paper), compares real and reactive behavior of light ballast </a:t>
            </a:r>
          </a:p>
          <a:p>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4"/>
          <a:stretch/>
        </p:blipFill>
        <p:spPr bwMode="auto">
          <a:xfrm>
            <a:off x="1524000" y="4419600"/>
            <a:ext cx="7015691"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303A804E-29C7-A929-BECF-11451CB5AC56}"/>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22</a:t>
            </a:fld>
            <a:endParaRPr lang="en-US" dirty="0">
              <a:solidFill>
                <a:schemeClr val="tx1">
                  <a:lumMod val="50000"/>
                </a:schemeClr>
              </a:solidFill>
            </a:endParaRPr>
          </a:p>
        </p:txBody>
      </p:sp>
    </p:spTree>
    <p:extLst>
      <p:ext uri="{BB962C8B-B14F-4D97-AF65-F5344CB8AC3E}">
        <p14:creationId xmlns:p14="http://schemas.microsoft.com/office/powerpoint/2010/main" val="2565346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ZIP Model Coefficients</a:t>
            </a: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57200" y="1234384"/>
            <a:ext cx="6629400" cy="5499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737214" y="1371600"/>
            <a:ext cx="3540386" cy="2308324"/>
          </a:xfrm>
          <a:prstGeom prst="rect">
            <a:avLst/>
          </a:prstGeom>
          <a:solidFill>
            <a:schemeClr val="accent3">
              <a:lumMod val="95000"/>
            </a:schemeClr>
          </a:solidFill>
        </p:spPr>
        <p:txBody>
          <a:bodyPr wrap="square" rtlCol="0">
            <a:spAutoFit/>
          </a:bodyPr>
          <a:lstStyle/>
          <a:p>
            <a:r>
              <a:rPr lang="en-US" sz="2400" dirty="0">
                <a:solidFill>
                  <a:srgbClr val="1E0000"/>
                </a:solidFill>
              </a:rPr>
              <a:t>The Z,I,P coefficients</a:t>
            </a:r>
            <a:br>
              <a:rPr lang="en-US" sz="2400" dirty="0">
                <a:solidFill>
                  <a:srgbClr val="1E0000"/>
                </a:solidFill>
              </a:rPr>
            </a:br>
            <a:r>
              <a:rPr lang="en-US" sz="2400" dirty="0">
                <a:solidFill>
                  <a:srgbClr val="1E0000"/>
                </a:solidFill>
              </a:rPr>
              <a:t>sum to zero; note that for some models the absolute values of the parameters are quite large, indicating a difficult fit</a:t>
            </a:r>
          </a:p>
        </p:txBody>
      </p:sp>
      <p:sp>
        <p:nvSpPr>
          <p:cNvPr id="6" name="TextBox 5"/>
          <p:cNvSpPr txBox="1"/>
          <p:nvPr/>
        </p:nvSpPr>
        <p:spPr>
          <a:xfrm>
            <a:off x="7391400" y="6185748"/>
            <a:ext cx="4210383" cy="338554"/>
          </a:xfrm>
          <a:prstGeom prst="rect">
            <a:avLst/>
          </a:prstGeom>
          <a:noFill/>
        </p:spPr>
        <p:txBody>
          <a:bodyPr wrap="none" rtlCol="0">
            <a:spAutoFit/>
          </a:bodyPr>
          <a:lstStyle/>
          <a:p>
            <a:r>
              <a:rPr lang="en-US" sz="1600" dirty="0">
                <a:solidFill>
                  <a:srgbClr val="1E0000"/>
                </a:solidFill>
              </a:rPr>
              <a:t>A portion of Table VII from Bokhari 2014 paper </a:t>
            </a:r>
          </a:p>
        </p:txBody>
      </p:sp>
      <p:sp>
        <p:nvSpPr>
          <p:cNvPr id="3" name="Slide Number Placeholder 3">
            <a:extLst>
              <a:ext uri="{FF2B5EF4-FFF2-40B4-BE49-F238E27FC236}">
                <a16:creationId xmlns:a16="http://schemas.microsoft.com/office/drawing/2014/main" id="{A9CA3B0C-6126-76E7-6F6F-DAD34764C3CB}"/>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23</a:t>
            </a:fld>
            <a:endParaRPr lang="en-US" dirty="0">
              <a:solidFill>
                <a:schemeClr val="tx1">
                  <a:lumMod val="50000"/>
                </a:schemeClr>
              </a:solidFill>
            </a:endParaRPr>
          </a:p>
        </p:txBody>
      </p:sp>
    </p:spTree>
    <p:extLst>
      <p:ext uri="{BB962C8B-B14F-4D97-AF65-F5344CB8AC3E}">
        <p14:creationId xmlns:p14="http://schemas.microsoft.com/office/powerpoint/2010/main" val="123126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Justification for the Common Power Flow Constant Power Model</a:t>
            </a:r>
          </a:p>
        </p:txBody>
      </p:sp>
      <p:sp>
        <p:nvSpPr>
          <p:cNvPr id="3" name="Content Placeholder 2"/>
          <p:cNvSpPr>
            <a:spLocks noGrp="1"/>
          </p:cNvSpPr>
          <p:nvPr>
            <p:ph idx="1"/>
          </p:nvPr>
        </p:nvSpPr>
        <p:spPr>
          <a:xfrm>
            <a:off x="228600" y="1280160"/>
            <a:ext cx="10972800" cy="5196840"/>
          </a:xfrm>
        </p:spPr>
        <p:txBody>
          <a:bodyPr/>
          <a:lstStyle/>
          <a:p>
            <a:r>
              <a:rPr lang="en-US" dirty="0"/>
              <a:t>While many loads do exhibit voltage dependence, there is good justification for using a constant power model in the power flow</a:t>
            </a:r>
          </a:p>
          <a:p>
            <a:r>
              <a:rPr lang="en-US" dirty="0"/>
              <a:t>A major justification is since the power flow is a steady-state analysis tool and is usually focused on representing load at the transmission system level, the assumption is the distribution tap-changing transformers have had enough time to respond so that in steady-state the voltage magnitude seen by the load is mostly independent of the transmission level voltage</a:t>
            </a:r>
          </a:p>
          <a:p>
            <a:r>
              <a:rPr lang="en-US" dirty="0"/>
              <a:t>Another justification is that in the longer term power flow time frame since many loads have external controllers (i.e., thermostats for heating) when their behavior is aggregated over time they tend to look like constant power</a:t>
            </a:r>
          </a:p>
        </p:txBody>
      </p:sp>
      <p:sp>
        <p:nvSpPr>
          <p:cNvPr id="4" name="Slide Number Placeholder 3">
            <a:extLst>
              <a:ext uri="{FF2B5EF4-FFF2-40B4-BE49-F238E27FC236}">
                <a16:creationId xmlns:a16="http://schemas.microsoft.com/office/drawing/2014/main" id="{7F83D6CB-4BC2-10A8-2141-369A65F61846}"/>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24</a:t>
            </a:fld>
            <a:endParaRPr lang="en-US" dirty="0">
              <a:solidFill>
                <a:schemeClr val="tx1">
                  <a:lumMod val="50000"/>
                </a:schemeClr>
              </a:solidFill>
            </a:endParaRPr>
          </a:p>
        </p:txBody>
      </p:sp>
    </p:spTree>
    <p:extLst>
      <p:ext uri="{BB962C8B-B14F-4D97-AF65-F5344CB8AC3E}">
        <p14:creationId xmlns:p14="http://schemas.microsoft.com/office/powerpoint/2010/main" val="2283742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Systems</a:t>
            </a:r>
          </a:p>
        </p:txBody>
      </p:sp>
      <p:sp>
        <p:nvSpPr>
          <p:cNvPr id="3" name="Content Placeholder 2"/>
          <p:cNvSpPr>
            <a:spLocks noGrp="1"/>
          </p:cNvSpPr>
          <p:nvPr>
            <p:ph idx="1"/>
          </p:nvPr>
        </p:nvSpPr>
        <p:spPr>
          <a:xfrm>
            <a:off x="228600" y="1280160"/>
            <a:ext cx="11658600" cy="5196840"/>
          </a:xfrm>
        </p:spPr>
        <p:txBody>
          <a:bodyPr/>
          <a:lstStyle/>
          <a:p>
            <a:r>
              <a:rPr lang="en-US" dirty="0"/>
              <a:t>In North America the standard planning models range in size from about 7000 buses to 80,000 buses</a:t>
            </a:r>
          </a:p>
          <a:p>
            <a:pPr lvl="1"/>
            <a:r>
              <a:rPr lang="en-US" dirty="0"/>
              <a:t>Smaller, equivalent models can be created (we’ll cover equivalencing later in this talk)</a:t>
            </a:r>
          </a:p>
          <a:p>
            <a:r>
              <a:rPr lang="en-US" dirty="0"/>
              <a:t>Here we’ll be using a 2000-bus, geographically-based synthetic model covering the Texas footprint and a 24,000-bus, geographically-based synthetic model covering (roughly) the US portion of the SPP and MISO</a:t>
            </a:r>
          </a:p>
          <a:p>
            <a:pPr lvl="1"/>
            <a:r>
              <a:rPr lang="en-US" dirty="0"/>
              <a:t>Realistic synthetic grids are fictional (avoiding CEII issues) but match the complexity of the actual grid</a:t>
            </a:r>
          </a:p>
          <a:p>
            <a:pPr lvl="1"/>
            <a:r>
              <a:rPr lang="en-US" dirty="0"/>
              <a:t>The size is a tradeoff between more realistic (larger) and computational constraints (smaller is quicker)</a:t>
            </a:r>
          </a:p>
          <a:p>
            <a:r>
              <a:rPr lang="en-US" dirty="0"/>
              <a:t>A key challenge with studying larger grids is understanding what is actually occurring during the power flow solutions</a:t>
            </a:r>
          </a:p>
          <a:p>
            <a:endParaRPr lang="en-US" dirty="0"/>
          </a:p>
        </p:txBody>
      </p:sp>
      <p:sp>
        <p:nvSpPr>
          <p:cNvPr id="4" name="Slide Number Placeholder 3">
            <a:extLst>
              <a:ext uri="{FF2B5EF4-FFF2-40B4-BE49-F238E27FC236}">
                <a16:creationId xmlns:a16="http://schemas.microsoft.com/office/drawing/2014/main" id="{765E80A5-AB7E-EC71-5EDE-CFF9270847DE}"/>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25</a:t>
            </a:fld>
            <a:endParaRPr lang="en-US" dirty="0">
              <a:solidFill>
                <a:schemeClr val="tx1">
                  <a:lumMod val="50000"/>
                </a:schemeClr>
              </a:solidFill>
            </a:endParaRPr>
          </a:p>
        </p:txBody>
      </p:sp>
    </p:spTree>
    <p:extLst>
      <p:ext uri="{BB962C8B-B14F-4D97-AF65-F5344CB8AC3E}">
        <p14:creationId xmlns:p14="http://schemas.microsoft.com/office/powerpoint/2010/main" val="948865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Aside: Synthetic Electric Grids</a:t>
            </a:r>
          </a:p>
        </p:txBody>
      </p:sp>
      <p:sp>
        <p:nvSpPr>
          <p:cNvPr id="3" name="Content Placeholder 2"/>
          <p:cNvSpPr>
            <a:spLocks noGrp="1"/>
          </p:cNvSpPr>
          <p:nvPr>
            <p:ph idx="1"/>
          </p:nvPr>
        </p:nvSpPr>
        <p:spPr>
          <a:xfrm>
            <a:off x="457200" y="1280160"/>
            <a:ext cx="11582400" cy="3733800"/>
          </a:xfrm>
        </p:spPr>
        <p:txBody>
          <a:bodyPr/>
          <a:lstStyle/>
          <a:p>
            <a:r>
              <a:rPr lang="en-US" dirty="0">
                <a:cs typeface="Arial" panose="020B0604020202020204" pitchFamily="34" charset="0"/>
              </a:rPr>
              <a:t>In many places worldwide access to data about the actual power grid is restricted because of needs  for confidentiality (e.g., CEII in USA)</a:t>
            </a:r>
          </a:p>
          <a:p>
            <a:pPr lvl="1"/>
            <a:r>
              <a:rPr lang="en-US" dirty="0">
                <a:cs typeface="Arial" panose="020B0604020202020204" pitchFamily="34" charset="0"/>
              </a:rPr>
              <a:t>Data and models are sometimes available through NDAs, but ability to publish limited</a:t>
            </a:r>
          </a:p>
          <a:p>
            <a:r>
              <a:rPr lang="en-US" dirty="0">
                <a:cs typeface="Arial" panose="020B0604020202020204" pitchFamily="34" charset="0"/>
              </a:rPr>
              <a:t>To do effective research and teaching, and to drive innovation, researchers need access to common, realistic grid models and data sets</a:t>
            </a:r>
          </a:p>
          <a:p>
            <a:pPr lvl="1"/>
            <a:r>
              <a:rPr lang="en-US" dirty="0">
                <a:cs typeface="Arial" panose="020B0604020202020204" pitchFamily="34" charset="0"/>
              </a:rPr>
              <a:t>Scientific principle of reproducibility of results</a:t>
            </a:r>
          </a:p>
          <a:p>
            <a:r>
              <a:rPr lang="en-US" dirty="0">
                <a:cs typeface="Arial" panose="020B0604020202020204" pitchFamily="34" charset="0"/>
              </a:rPr>
              <a:t>Ten years back most existing public test cases did not match the complexity of actual grids;</a:t>
            </a:r>
            <a:r>
              <a:rPr lang="en-US" dirty="0"/>
              <a:t> over the last eight years tremendous progress has been made through the U.S. ARPA-E Grid Data Program in creating large-scale, high quality, realistic synthetic grids</a:t>
            </a:r>
          </a:p>
          <a:p>
            <a:r>
              <a:rPr lang="en-US" dirty="0"/>
              <a:t>These cases are useful for classes, such as this one</a:t>
            </a:r>
          </a:p>
          <a:p>
            <a:pPr marL="0" indent="0">
              <a:buNone/>
            </a:pPr>
            <a:endParaRPr lang="en-US" dirty="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503F10D0-3F4E-7AEC-211E-A27D6207FFBB}"/>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26</a:t>
            </a:fld>
            <a:endParaRPr lang="en-US" dirty="0">
              <a:solidFill>
                <a:schemeClr val="tx1">
                  <a:lumMod val="50000"/>
                </a:schemeClr>
              </a:solidFill>
            </a:endParaRPr>
          </a:p>
        </p:txBody>
      </p:sp>
    </p:spTree>
    <p:extLst>
      <p:ext uri="{BB962C8B-B14F-4D97-AF65-F5344CB8AC3E}">
        <p14:creationId xmlns:p14="http://schemas.microsoft.com/office/powerpoint/2010/main" val="144019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Aside: Synthetic Electric Grids</a:t>
            </a:r>
          </a:p>
        </p:txBody>
      </p:sp>
      <p:sp>
        <p:nvSpPr>
          <p:cNvPr id="3" name="Content Placeholder 2"/>
          <p:cNvSpPr>
            <a:spLocks noGrp="1"/>
          </p:cNvSpPr>
          <p:nvPr>
            <p:ph idx="1"/>
          </p:nvPr>
        </p:nvSpPr>
        <p:spPr>
          <a:xfrm>
            <a:off x="228600" y="1280160"/>
            <a:ext cx="5867400" cy="5196840"/>
          </a:xfrm>
        </p:spPr>
        <p:txBody>
          <a:bodyPr/>
          <a:lstStyle/>
          <a:p>
            <a:r>
              <a:rPr lang="en-US" dirty="0"/>
              <a:t>Our approach has been to make grids that look real and familiar by siting them geographically (e.g., North America) and serving a population density the mimics actual</a:t>
            </a:r>
          </a:p>
          <a:p>
            <a:r>
              <a:rPr lang="en-US" dirty="0"/>
              <a:t>Electric grids are designed to operate over time</a:t>
            </a:r>
          </a:p>
          <a:p>
            <a:r>
              <a:rPr lang="en-US" dirty="0"/>
              <a:t>Building synthetic electric grids is a great grid planning exercise</a:t>
            </a:r>
          </a:p>
          <a:p>
            <a:pPr lvl="1"/>
            <a:r>
              <a:rPr lang="en-US" dirty="0"/>
              <a:t>One encounters many of the challenges with designing the actual grid</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91200" y="1190863"/>
            <a:ext cx="3719721" cy="1858264"/>
          </a:xfrm>
          <a:prstGeom prst="rect">
            <a:avLst/>
          </a:prstGeom>
        </p:spPr>
      </p:pic>
      <p:pic>
        <p:nvPicPr>
          <p:cNvPr id="5" name="Picture 49" descr="Overbye_1997_Fig6.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24600" y="3255792"/>
            <a:ext cx="3810000" cy="283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a:off x="9555215" y="1447800"/>
            <a:ext cx="2292681" cy="830997"/>
          </a:xfrm>
          <a:prstGeom prst="rect">
            <a:avLst/>
          </a:prstGeom>
          <a:solidFill>
            <a:schemeClr val="accent3">
              <a:lumMod val="95000"/>
            </a:schemeClr>
          </a:solidFill>
          <a:ln>
            <a:noFill/>
          </a:ln>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n-US" dirty="0">
                <a:solidFill>
                  <a:schemeClr val="tx1">
                    <a:lumMod val="50000"/>
                  </a:schemeClr>
                </a:solidFill>
                <a:latin typeface="+mn-lt"/>
              </a:rPr>
              <a:t>A non-geographic grid</a:t>
            </a:r>
          </a:p>
        </p:txBody>
      </p:sp>
      <p:sp>
        <p:nvSpPr>
          <p:cNvPr id="7" name="TextBox 6"/>
          <p:cNvSpPr txBox="1">
            <a:spLocks noChangeArrowheads="1"/>
          </p:cNvSpPr>
          <p:nvPr/>
        </p:nvSpPr>
        <p:spPr bwMode="auto">
          <a:xfrm>
            <a:off x="10210800" y="3581400"/>
            <a:ext cx="1783630" cy="1200329"/>
          </a:xfrm>
          <a:prstGeom prst="rect">
            <a:avLst/>
          </a:prstGeom>
          <a:solidFill>
            <a:schemeClr val="accent3">
              <a:lumMod val="95000"/>
            </a:schemeClr>
          </a:solidFill>
          <a:ln>
            <a:noFill/>
          </a:ln>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n-US" dirty="0">
                <a:solidFill>
                  <a:schemeClr val="tx1">
                    <a:lumMod val="50000"/>
                  </a:schemeClr>
                </a:solidFill>
                <a:latin typeface="+mn-lt"/>
              </a:rPr>
              <a:t>A pseudo-geographic grid</a:t>
            </a:r>
          </a:p>
        </p:txBody>
      </p:sp>
      <p:sp>
        <p:nvSpPr>
          <p:cNvPr id="8" name="TextBox 7"/>
          <p:cNvSpPr txBox="1"/>
          <p:nvPr/>
        </p:nvSpPr>
        <p:spPr>
          <a:xfrm>
            <a:off x="228600" y="6413774"/>
            <a:ext cx="11506200" cy="307777"/>
          </a:xfrm>
          <a:prstGeom prst="rect">
            <a:avLst/>
          </a:prstGeom>
          <a:noFill/>
        </p:spPr>
        <p:txBody>
          <a:bodyPr wrap="square" rtlCol="0">
            <a:spAutoFit/>
          </a:bodyPr>
          <a:lstStyle/>
          <a:p>
            <a:r>
              <a:rPr lang="en-US" sz="1400" dirty="0">
                <a:solidFill>
                  <a:schemeClr val="tx1">
                    <a:lumMod val="50000"/>
                  </a:schemeClr>
                </a:solidFill>
              </a:rPr>
              <a:t>Top Image Source: W.D. Stevenson, </a:t>
            </a:r>
            <a:r>
              <a:rPr lang="en-US" sz="1400" i="1" dirty="0">
                <a:solidFill>
                  <a:schemeClr val="tx1">
                    <a:lumMod val="50000"/>
                  </a:schemeClr>
                </a:solidFill>
              </a:rPr>
              <a:t>Elements of Power Systems</a:t>
            </a:r>
            <a:r>
              <a:rPr lang="en-US" sz="1400" dirty="0">
                <a:solidFill>
                  <a:schemeClr val="tx1">
                    <a:lumMod val="50000"/>
                  </a:schemeClr>
                </a:solidFill>
              </a:rPr>
              <a:t>, Fourth Edition, McGraw-Hill Book Company New York, 1982 (the first edition was in 1955)</a:t>
            </a:r>
          </a:p>
        </p:txBody>
      </p:sp>
      <p:sp>
        <p:nvSpPr>
          <p:cNvPr id="9" name="Slide Number Placeholder 3">
            <a:extLst>
              <a:ext uri="{FF2B5EF4-FFF2-40B4-BE49-F238E27FC236}">
                <a16:creationId xmlns:a16="http://schemas.microsoft.com/office/drawing/2014/main" id="{05B988F6-E4A1-B903-C34E-0BD3D2A56C1F}"/>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27</a:t>
            </a:fld>
            <a:endParaRPr lang="en-US" dirty="0">
              <a:solidFill>
                <a:schemeClr val="tx1">
                  <a:lumMod val="50000"/>
                </a:schemeClr>
              </a:solidFill>
            </a:endParaRPr>
          </a:p>
        </p:txBody>
      </p:sp>
    </p:spTree>
    <p:extLst>
      <p:ext uri="{BB962C8B-B14F-4D97-AF65-F5344CB8AC3E}">
        <p14:creationId xmlns:p14="http://schemas.microsoft.com/office/powerpoint/2010/main" val="300543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1298298"/>
            <a:ext cx="7848600" cy="509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82,000 Bus Synthetic Grid</a:t>
            </a:r>
          </a:p>
        </p:txBody>
      </p:sp>
      <p:sp>
        <p:nvSpPr>
          <p:cNvPr id="5" name="TextBox 4"/>
          <p:cNvSpPr txBox="1">
            <a:spLocks noChangeArrowheads="1"/>
          </p:cNvSpPr>
          <p:nvPr/>
        </p:nvSpPr>
        <p:spPr bwMode="auto">
          <a:xfrm>
            <a:off x="7848600" y="1600200"/>
            <a:ext cx="3810000" cy="1323439"/>
          </a:xfrm>
          <a:prstGeom prst="rect">
            <a:avLst/>
          </a:prstGeom>
          <a:solidFill>
            <a:schemeClr val="accent3">
              <a:lumMod val="95000"/>
            </a:schemeClr>
          </a:solidFill>
          <a:ln>
            <a:noFill/>
          </a:ln>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n-US" sz="2000" dirty="0">
                <a:solidFill>
                  <a:schemeClr val="tx1">
                    <a:lumMod val="50000"/>
                  </a:schemeClr>
                </a:solidFill>
                <a:latin typeface="+mn-lt"/>
              </a:rPr>
              <a:t>The different colors indicate different nominal kV voltages, with green 765, orange 500,  red 345, blue 230, black lower. </a:t>
            </a:r>
          </a:p>
        </p:txBody>
      </p:sp>
      <p:sp>
        <p:nvSpPr>
          <p:cNvPr id="6" name="TextBox 5">
            <a:extLst>
              <a:ext uri="{FF2B5EF4-FFF2-40B4-BE49-F238E27FC236}">
                <a16:creationId xmlns:a16="http://schemas.microsoft.com/office/drawing/2014/main" id="{672AD47F-C944-4F39-BDB3-F16CF52F71A1}"/>
              </a:ext>
            </a:extLst>
          </p:cNvPr>
          <p:cNvSpPr txBox="1">
            <a:spLocks noChangeArrowheads="1"/>
          </p:cNvSpPr>
          <p:nvPr/>
        </p:nvSpPr>
        <p:spPr bwMode="auto">
          <a:xfrm>
            <a:off x="7505700" y="3429000"/>
            <a:ext cx="4495800" cy="2862322"/>
          </a:xfrm>
          <a:prstGeom prst="rect">
            <a:avLst/>
          </a:prstGeom>
          <a:solidFill>
            <a:schemeClr val="accent3">
              <a:lumMod val="95000"/>
            </a:schemeClr>
          </a:solidFill>
          <a:ln>
            <a:noFill/>
          </a:ln>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n-US" sz="2000" dirty="0">
                <a:solidFill>
                  <a:schemeClr val="tx1">
                    <a:lumMod val="50000"/>
                  </a:schemeClr>
                </a:solidFill>
              </a:rPr>
              <a:t>This is the synthetic grid we used for the synthetic grid portion of the SPP looking at joining the East and West grids.  We hope to develop models for other countries and are in the process of adding additional detail; creating realistic synthetic grids is challenging since real grids involve lots of engineering</a:t>
            </a:r>
          </a:p>
        </p:txBody>
      </p:sp>
      <p:sp>
        <p:nvSpPr>
          <p:cNvPr id="3" name="Slide Number Placeholder 3">
            <a:extLst>
              <a:ext uri="{FF2B5EF4-FFF2-40B4-BE49-F238E27FC236}">
                <a16:creationId xmlns:a16="http://schemas.microsoft.com/office/drawing/2014/main" id="{5FBE7D89-3D6D-3F87-A769-30904891510A}"/>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28</a:t>
            </a:fld>
            <a:endParaRPr lang="en-US" dirty="0">
              <a:solidFill>
                <a:schemeClr val="tx1">
                  <a:lumMod val="50000"/>
                </a:schemeClr>
              </a:solidFill>
            </a:endParaRPr>
          </a:p>
        </p:txBody>
      </p:sp>
    </p:spTree>
    <p:extLst>
      <p:ext uri="{BB962C8B-B14F-4D97-AF65-F5344CB8AC3E}">
        <p14:creationId xmlns:p14="http://schemas.microsoft.com/office/powerpoint/2010/main" val="1642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Generator Reactive Power Limits</a:t>
            </a:r>
          </a:p>
        </p:txBody>
      </p:sp>
      <p:sp>
        <p:nvSpPr>
          <p:cNvPr id="38915" name="Rectangle 3"/>
          <p:cNvSpPr>
            <a:spLocks noGrp="1" noChangeArrowheads="1"/>
          </p:cNvSpPr>
          <p:nvPr>
            <p:ph idx="1"/>
          </p:nvPr>
        </p:nvSpPr>
        <p:spPr>
          <a:xfrm>
            <a:off x="457200" y="1280160"/>
            <a:ext cx="11582400" cy="3733800"/>
          </a:xfrm>
        </p:spPr>
        <p:txBody>
          <a:bodyPr/>
          <a:lstStyle/>
          <a:p>
            <a:pPr>
              <a:spcBef>
                <a:spcPts val="300"/>
              </a:spcBef>
            </a:pPr>
            <a:r>
              <a:rPr lang="en-US" altLang="en-US" dirty="0"/>
              <a:t>The reactive power output of generators varies to maintain the terminal voltage; on a real generator this is done by the exciter</a:t>
            </a:r>
          </a:p>
          <a:p>
            <a:pPr>
              <a:spcBef>
                <a:spcPts val="300"/>
              </a:spcBef>
            </a:pPr>
            <a:r>
              <a:rPr lang="en-US" altLang="en-US" dirty="0"/>
              <a:t>To maintain higher voltages requires more reactive power</a:t>
            </a:r>
          </a:p>
          <a:p>
            <a:pPr>
              <a:spcBef>
                <a:spcPts val="300"/>
              </a:spcBef>
            </a:pPr>
            <a:r>
              <a:rPr lang="en-US" altLang="en-US" dirty="0"/>
              <a:t>Generators have reactive power limits, which are dependent upon the generator's MW output</a:t>
            </a:r>
          </a:p>
          <a:p>
            <a:pPr>
              <a:spcBef>
                <a:spcPts val="300"/>
              </a:spcBef>
            </a:pPr>
            <a:r>
              <a:rPr lang="en-US" altLang="en-US" dirty="0"/>
              <a:t>These limits must be considered during the power flow solution</a:t>
            </a:r>
          </a:p>
          <a:p>
            <a:pPr lvl="1">
              <a:spcBef>
                <a:spcPts val="300"/>
              </a:spcBef>
            </a:pPr>
            <a:r>
              <a:rPr lang="en-US" altLang="en-US" dirty="0"/>
              <a:t>During power flow, once a solution is obtained, check to make generator reactive power output is within its limits</a:t>
            </a:r>
          </a:p>
          <a:p>
            <a:pPr lvl="1">
              <a:spcBef>
                <a:spcPts val="300"/>
              </a:spcBef>
            </a:pPr>
            <a:r>
              <a:rPr lang="en-US" altLang="en-US" dirty="0"/>
              <a:t>If the reactive power is outside of the limits, fix Q at the max or min value, and resolve treating the generator as a PQ bus</a:t>
            </a:r>
          </a:p>
          <a:p>
            <a:pPr lvl="2">
              <a:spcBef>
                <a:spcPts val="300"/>
              </a:spcBef>
            </a:pPr>
            <a:r>
              <a:rPr lang="en-US" altLang="en-US" dirty="0"/>
              <a:t>this is know as "type-switching"</a:t>
            </a:r>
          </a:p>
          <a:p>
            <a:pPr lvl="2">
              <a:spcBef>
                <a:spcPts val="300"/>
              </a:spcBef>
            </a:pPr>
            <a:r>
              <a:rPr lang="en-US" altLang="en-US" dirty="0"/>
              <a:t>also need to check if a PQ generator can again regulate</a:t>
            </a:r>
          </a:p>
          <a:p>
            <a:pPr>
              <a:spcBef>
                <a:spcPts val="300"/>
              </a:spcBef>
            </a:pPr>
            <a:r>
              <a:rPr lang="en-US" altLang="en-US" dirty="0"/>
              <a:t>Rule of thumb: to raise system voltage we need to supply more vars</a:t>
            </a:r>
          </a:p>
          <a:p>
            <a:endParaRPr lang="en-US" altLang="en-US" dirty="0"/>
          </a:p>
          <a:p>
            <a:endParaRPr lang="en-US" altLang="en-US" dirty="0"/>
          </a:p>
        </p:txBody>
      </p:sp>
      <p:sp>
        <p:nvSpPr>
          <p:cNvPr id="2" name="Slide Number Placeholder 3">
            <a:extLst>
              <a:ext uri="{FF2B5EF4-FFF2-40B4-BE49-F238E27FC236}">
                <a16:creationId xmlns:a16="http://schemas.microsoft.com/office/drawing/2014/main" id="{BE25869F-62DB-CC48-CCEB-0E99513C678E}"/>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a:t>
            </a:fld>
            <a:endParaRPr lang="en-US" dirty="0">
              <a:solidFill>
                <a:schemeClr val="tx1">
                  <a:lumMod val="50000"/>
                </a:schemeClr>
              </a:solidFill>
            </a:endParaRPr>
          </a:p>
        </p:txBody>
      </p:sp>
    </p:spTree>
    <p:extLst>
      <p:ext uri="{BB962C8B-B14F-4D97-AF65-F5344CB8AC3E}">
        <p14:creationId xmlns:p14="http://schemas.microsoft.com/office/powerpoint/2010/main" val="342100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887200" cy="1066800"/>
          </a:xfrm>
        </p:spPr>
        <p:txBody>
          <a:bodyPr/>
          <a:lstStyle/>
          <a:p>
            <a:r>
              <a:rPr lang="en-US" dirty="0"/>
              <a:t>500-Bus Hourly Voltage Variation Over a Week </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19200" y="1295400"/>
            <a:ext cx="935445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3">
            <a:extLst>
              <a:ext uri="{FF2B5EF4-FFF2-40B4-BE49-F238E27FC236}">
                <a16:creationId xmlns:a16="http://schemas.microsoft.com/office/drawing/2014/main" id="{B94C3145-F2BD-0294-7DA3-EABC0BBC5F05}"/>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29</a:t>
            </a:fld>
            <a:endParaRPr lang="en-US" dirty="0">
              <a:solidFill>
                <a:schemeClr val="tx1">
                  <a:lumMod val="50000"/>
                </a:schemeClr>
              </a:solidFill>
            </a:endParaRPr>
          </a:p>
        </p:txBody>
      </p:sp>
    </p:spTree>
    <p:extLst>
      <p:ext uri="{BB962C8B-B14F-4D97-AF65-F5344CB8AC3E}">
        <p14:creationId xmlns:p14="http://schemas.microsoft.com/office/powerpoint/2010/main" val="1786674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System Power Flow Challenges</a:t>
            </a:r>
          </a:p>
        </p:txBody>
      </p:sp>
      <p:sp>
        <p:nvSpPr>
          <p:cNvPr id="3" name="Content Placeholder 2"/>
          <p:cNvSpPr>
            <a:spLocks noGrp="1"/>
          </p:cNvSpPr>
          <p:nvPr>
            <p:ph idx="1"/>
          </p:nvPr>
        </p:nvSpPr>
        <p:spPr>
          <a:xfrm>
            <a:off x="457200" y="1280160"/>
            <a:ext cx="11506200" cy="3733800"/>
          </a:xfrm>
        </p:spPr>
        <p:txBody>
          <a:bodyPr/>
          <a:lstStyle/>
          <a:p>
            <a:r>
              <a:rPr lang="en-US" dirty="0"/>
              <a:t>Power flow solutions with systems of up to 80,000 buses are now common and they can be solved quickly using sparse matrix techniques </a:t>
            </a:r>
          </a:p>
          <a:p>
            <a:pPr lvl="1"/>
            <a:r>
              <a:rPr lang="en-US" dirty="0"/>
              <a:t>Using sparse matrix techniques the computation scales on the order of n</a:t>
            </a:r>
            <a:r>
              <a:rPr lang="en-US" baseline="30000" dirty="0"/>
              <a:t>1.4</a:t>
            </a:r>
            <a:r>
              <a:rPr lang="en-US" dirty="0"/>
              <a:t> (ten times larger takes 25 times more computation)</a:t>
            </a:r>
          </a:p>
          <a:p>
            <a:r>
              <a:rPr lang="en-US" dirty="0"/>
              <a:t>There can be computational bottlenecks associated with outer loop controls, like LTCs and switched shunts, and generator PV/PQ switching</a:t>
            </a:r>
          </a:p>
          <a:p>
            <a:r>
              <a:rPr lang="en-US" dirty="0"/>
              <a:t>Larger systems usually have at least some unusual modeling situations, and often they contain at least some bad data</a:t>
            </a:r>
          </a:p>
          <a:p>
            <a:r>
              <a:rPr lang="en-US" dirty="0"/>
              <a:t>Understanding what took place during solution can be an issue, though visualization helps</a:t>
            </a:r>
          </a:p>
          <a:p>
            <a:r>
              <a:rPr lang="en-US" dirty="0"/>
              <a:t>Different power flow applications require different levels of insight into the final solution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DFCEF01-8B00-6140-7622-41B9C3D7D1A2}"/>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30</a:t>
            </a:fld>
            <a:endParaRPr lang="en-US" dirty="0">
              <a:solidFill>
                <a:schemeClr val="tx1">
                  <a:lumMod val="50000"/>
                </a:schemeClr>
              </a:solidFill>
            </a:endParaRPr>
          </a:p>
        </p:txBody>
      </p:sp>
    </p:spTree>
    <p:extLst>
      <p:ext uri="{BB962C8B-B14F-4D97-AF65-F5344CB8AC3E}">
        <p14:creationId xmlns:p14="http://schemas.microsoft.com/office/powerpoint/2010/main" val="1274702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Zones, Ownership and Superareas</a:t>
            </a:r>
          </a:p>
        </p:txBody>
      </p:sp>
      <p:sp>
        <p:nvSpPr>
          <p:cNvPr id="3" name="Content Placeholder 2"/>
          <p:cNvSpPr>
            <a:spLocks noGrp="1"/>
          </p:cNvSpPr>
          <p:nvPr>
            <p:ph idx="1"/>
          </p:nvPr>
        </p:nvSpPr>
        <p:spPr/>
        <p:txBody>
          <a:bodyPr/>
          <a:lstStyle/>
          <a:p>
            <a:r>
              <a:rPr lang="en-US" dirty="0"/>
              <a:t>Larger systems are almost always divided into a number of different subdivisions, with the most common being areas and zones; PowerWorld also can group areas into superareas and can group items by ownership</a:t>
            </a:r>
          </a:p>
          <a:p>
            <a:pPr lvl="1"/>
            <a:r>
              <a:rPr lang="en-US" dirty="0"/>
              <a:t>Areas (sometimes known as balancing authority areas) are used for coordinated dispatch of generation, with each area keeping track of its net interchange by summing the flow of power on its tie-lines</a:t>
            </a:r>
          </a:p>
          <a:p>
            <a:pPr lvl="1"/>
            <a:r>
              <a:rPr lang="en-US" dirty="0"/>
              <a:t>Zones are usually just used for </a:t>
            </a:r>
            <a:br>
              <a:rPr lang="en-US" dirty="0"/>
            </a:br>
            <a:r>
              <a:rPr lang="en-US" dirty="0"/>
              <a:t>grouping items</a:t>
            </a:r>
          </a:p>
          <a:p>
            <a:pPr lvl="1"/>
            <a:r>
              <a:rPr lang="en-US" dirty="0"/>
              <a:t>Not all the devices at a bus need to </a:t>
            </a:r>
            <a:br>
              <a:rPr lang="en-US" dirty="0"/>
            </a:br>
            <a:r>
              <a:rPr lang="en-US" dirty="0"/>
              <a:t>be within the same area or zone</a:t>
            </a:r>
          </a:p>
          <a:p>
            <a:pPr lvl="1"/>
            <a:r>
              <a:rPr lang="en-US" dirty="0"/>
              <a:t>A superarea is a group of areas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38800" y="3733800"/>
            <a:ext cx="5679440" cy="2971800"/>
          </a:xfrm>
          <a:prstGeom prst="rect">
            <a:avLst/>
          </a:prstGeom>
        </p:spPr>
      </p:pic>
      <p:sp>
        <p:nvSpPr>
          <p:cNvPr id="6" name="TextBox 5"/>
          <p:cNvSpPr txBox="1">
            <a:spLocks noChangeArrowheads="1"/>
          </p:cNvSpPr>
          <p:nvPr/>
        </p:nvSpPr>
        <p:spPr bwMode="auto">
          <a:xfrm>
            <a:off x="7086600" y="3505200"/>
            <a:ext cx="3810000" cy="400110"/>
          </a:xfrm>
          <a:prstGeom prst="rect">
            <a:avLst/>
          </a:prstGeom>
          <a:solidFill>
            <a:schemeClr val="accent3">
              <a:lumMod val="95000"/>
            </a:schemeClr>
          </a:solidFill>
          <a:ln>
            <a:noFill/>
          </a:ln>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n-US" sz="2000" dirty="0">
                <a:solidFill>
                  <a:schemeClr val="tx1">
                    <a:lumMod val="50000"/>
                  </a:schemeClr>
                </a:solidFill>
                <a:latin typeface="+mn-lt"/>
              </a:rPr>
              <a:t>82K bus grid area visualization</a:t>
            </a:r>
          </a:p>
        </p:txBody>
      </p:sp>
      <p:sp>
        <p:nvSpPr>
          <p:cNvPr id="4" name="Slide Number Placeholder 3">
            <a:extLst>
              <a:ext uri="{FF2B5EF4-FFF2-40B4-BE49-F238E27FC236}">
                <a16:creationId xmlns:a16="http://schemas.microsoft.com/office/drawing/2014/main" id="{FB03C2DF-865E-698A-45DF-8CD010999D93}"/>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31</a:t>
            </a:fld>
            <a:endParaRPr lang="en-US" dirty="0">
              <a:solidFill>
                <a:schemeClr val="tx1">
                  <a:lumMod val="50000"/>
                </a:schemeClr>
              </a:solidFill>
            </a:endParaRPr>
          </a:p>
        </p:txBody>
      </p:sp>
    </p:spTree>
    <p:extLst>
      <p:ext uri="{BB962C8B-B14F-4D97-AF65-F5344CB8AC3E}">
        <p14:creationId xmlns:p14="http://schemas.microsoft.com/office/powerpoint/2010/main" val="779433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C65B-CAF3-D0E7-660D-812154CB50D6}"/>
              </a:ext>
            </a:extLst>
          </p:cNvPr>
          <p:cNvSpPr>
            <a:spLocks noGrp="1"/>
          </p:cNvSpPr>
          <p:nvPr>
            <p:ph type="title"/>
          </p:nvPr>
        </p:nvSpPr>
        <p:spPr/>
        <p:txBody>
          <a:bodyPr/>
          <a:lstStyle/>
          <a:p>
            <a:r>
              <a:rPr lang="en-US" dirty="0"/>
              <a:t>Engineering Study Situational Awareness </a:t>
            </a:r>
          </a:p>
        </p:txBody>
      </p:sp>
      <p:sp>
        <p:nvSpPr>
          <p:cNvPr id="3" name="Content Placeholder 2">
            <a:extLst>
              <a:ext uri="{FF2B5EF4-FFF2-40B4-BE49-F238E27FC236}">
                <a16:creationId xmlns:a16="http://schemas.microsoft.com/office/drawing/2014/main" id="{D92B570A-617C-10AC-EF39-1FC680D54BE9}"/>
              </a:ext>
            </a:extLst>
          </p:cNvPr>
          <p:cNvSpPr>
            <a:spLocks noGrp="1"/>
          </p:cNvSpPr>
          <p:nvPr>
            <p:ph idx="1"/>
          </p:nvPr>
        </p:nvSpPr>
        <p:spPr>
          <a:xfrm>
            <a:off x="457200" y="1280160"/>
            <a:ext cx="5029200" cy="3733800"/>
          </a:xfrm>
        </p:spPr>
        <p:txBody>
          <a:bodyPr/>
          <a:lstStyle/>
          <a:p>
            <a:r>
              <a:rPr lang="en-US" dirty="0"/>
              <a:t>The term “Situational Awareness” (SA) came into power grid usage after the 8/14/03 blackout</a:t>
            </a:r>
          </a:p>
          <a:p>
            <a:r>
              <a:rPr lang="en-US" dirty="0"/>
              <a:t>While SA is mostly associated with operations, the same term (informally defined as “knowing what’s going on”) it certainly applies to engineering studies as well, such as with large grids</a:t>
            </a:r>
          </a:p>
        </p:txBody>
      </p:sp>
      <p:pic>
        <p:nvPicPr>
          <p:cNvPr id="7" name="Picture 6">
            <a:extLst>
              <a:ext uri="{FF2B5EF4-FFF2-40B4-BE49-F238E27FC236}">
                <a16:creationId xmlns:a16="http://schemas.microsoft.com/office/drawing/2014/main" id="{29864F4A-A96F-CFB2-3DC8-F7BC2EF92B87}"/>
              </a:ext>
            </a:extLst>
          </p:cNvPr>
          <p:cNvPicPr>
            <a:picLocks noChangeAspect="1"/>
          </p:cNvPicPr>
          <p:nvPr/>
        </p:nvPicPr>
        <p:blipFill>
          <a:blip r:embed="rId2"/>
          <a:stretch>
            <a:fillRect/>
          </a:stretch>
        </p:blipFill>
        <p:spPr>
          <a:xfrm>
            <a:off x="5562600" y="1216779"/>
            <a:ext cx="6236055" cy="4953000"/>
          </a:xfrm>
          <a:prstGeom prst="rect">
            <a:avLst/>
          </a:prstGeom>
        </p:spPr>
      </p:pic>
      <p:sp>
        <p:nvSpPr>
          <p:cNvPr id="9" name="TextBox 8">
            <a:extLst>
              <a:ext uri="{FF2B5EF4-FFF2-40B4-BE49-F238E27FC236}">
                <a16:creationId xmlns:a16="http://schemas.microsoft.com/office/drawing/2014/main" id="{7A09DBBD-EA3C-26D8-EDAA-D6BBDF155281}"/>
              </a:ext>
            </a:extLst>
          </p:cNvPr>
          <p:cNvSpPr txBox="1"/>
          <p:nvPr/>
        </p:nvSpPr>
        <p:spPr>
          <a:xfrm>
            <a:off x="152400" y="6205386"/>
            <a:ext cx="11734800" cy="523220"/>
          </a:xfrm>
          <a:prstGeom prst="rect">
            <a:avLst/>
          </a:prstGeom>
          <a:noFill/>
        </p:spPr>
        <p:txBody>
          <a:bodyPr wrap="square">
            <a:spAutoFit/>
          </a:bodyPr>
          <a:lstStyle/>
          <a:p>
            <a:r>
              <a:rPr lang="en-US" sz="1400" b="0" i="0" dirty="0">
                <a:solidFill>
                  <a:srgbClr val="222222"/>
                </a:solidFill>
                <a:effectLst/>
                <a:latin typeface="+mn-lt"/>
              </a:rPr>
              <a:t>T.J. Overbye, K.S. Shetye, J.L. Wert, W. Trinh, and A. Birchfield, “Techniques for Maintaining Situational Awareness During Large-Scale Electric Grid Simulations,” IEEE Power and Energy Conference at Illinois (PECI), Champaign, IL, April 2021. Available at overbye.engr.tamu.edu/publications/</a:t>
            </a:r>
            <a:endParaRPr lang="en-US" sz="1400" dirty="0">
              <a:latin typeface="+mn-lt"/>
            </a:endParaRPr>
          </a:p>
        </p:txBody>
      </p:sp>
      <p:sp>
        <p:nvSpPr>
          <p:cNvPr id="10" name="Slide Number Placeholder 3">
            <a:extLst>
              <a:ext uri="{FF2B5EF4-FFF2-40B4-BE49-F238E27FC236}">
                <a16:creationId xmlns:a16="http://schemas.microsoft.com/office/drawing/2014/main" id="{7FDDEBBD-8410-6343-7B11-047281079AFF}"/>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32</a:t>
            </a:fld>
            <a:endParaRPr lang="en-US" dirty="0">
              <a:solidFill>
                <a:schemeClr val="tx1">
                  <a:lumMod val="50000"/>
                </a:schemeClr>
              </a:solidFill>
            </a:endParaRPr>
          </a:p>
        </p:txBody>
      </p:sp>
    </p:spTree>
    <p:extLst>
      <p:ext uri="{BB962C8B-B14F-4D97-AF65-F5344CB8AC3E}">
        <p14:creationId xmlns:p14="http://schemas.microsoft.com/office/powerpoint/2010/main" val="3026916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A7B7-7373-B85D-85F9-4A8829087B69}"/>
              </a:ext>
            </a:extLst>
          </p:cNvPr>
          <p:cNvSpPr>
            <a:spLocks noGrp="1"/>
          </p:cNvSpPr>
          <p:nvPr>
            <p:ph type="title"/>
          </p:nvPr>
        </p:nvSpPr>
        <p:spPr/>
        <p:txBody>
          <a:bodyPr/>
          <a:lstStyle/>
          <a:p>
            <a:r>
              <a:rPr lang="en-US" dirty="0"/>
              <a:t>Texas 2000-Bus Synthetic Grid </a:t>
            </a:r>
          </a:p>
        </p:txBody>
      </p:sp>
      <p:sp>
        <p:nvSpPr>
          <p:cNvPr id="3" name="Content Placeholder 2">
            <a:extLst>
              <a:ext uri="{FF2B5EF4-FFF2-40B4-BE49-F238E27FC236}">
                <a16:creationId xmlns:a16="http://schemas.microsoft.com/office/drawing/2014/main" id="{E8F8320B-7D4A-84E2-6684-29F24558AAD9}"/>
              </a:ext>
            </a:extLst>
          </p:cNvPr>
          <p:cNvSpPr>
            <a:spLocks noGrp="1"/>
          </p:cNvSpPr>
          <p:nvPr>
            <p:ph idx="1"/>
          </p:nvPr>
        </p:nvSpPr>
        <p:spPr>
          <a:xfrm>
            <a:off x="457200" y="1280160"/>
            <a:ext cx="11297920" cy="777240"/>
          </a:xfrm>
        </p:spPr>
        <p:txBody>
          <a:bodyPr/>
          <a:lstStyle/>
          <a:p>
            <a:r>
              <a:rPr lang="en-US" dirty="0"/>
              <a:t>Open the case </a:t>
            </a:r>
            <a:br>
              <a:rPr lang="en-US" dirty="0"/>
            </a:br>
            <a:r>
              <a:rPr lang="en-US" b="1" dirty="0"/>
              <a:t>PSC_2000_PowerFlow</a:t>
            </a:r>
          </a:p>
          <a:p>
            <a:r>
              <a:rPr lang="en-US" dirty="0"/>
              <a:t>While it is relatively easy</a:t>
            </a:r>
            <a:br>
              <a:rPr lang="en-US" dirty="0"/>
            </a:br>
            <a:r>
              <a:rPr lang="en-US" dirty="0"/>
              <a:t>to solve a power flow,</a:t>
            </a:r>
            <a:br>
              <a:rPr lang="en-US" dirty="0"/>
            </a:br>
            <a:r>
              <a:rPr lang="en-US" dirty="0"/>
              <a:t>the challenge is to</a:t>
            </a:r>
            <a:br>
              <a:rPr lang="en-US" dirty="0"/>
            </a:br>
            <a:r>
              <a:rPr lang="en-US" dirty="0"/>
              <a:t>understand what is</a:t>
            </a:r>
            <a:br>
              <a:rPr lang="en-US" dirty="0"/>
            </a:br>
            <a:r>
              <a:rPr lang="en-US" dirty="0"/>
              <a:t>going on</a:t>
            </a:r>
          </a:p>
          <a:p>
            <a:r>
              <a:rPr lang="en-US" dirty="0"/>
              <a:t>With this display the load</a:t>
            </a:r>
            <a:br>
              <a:rPr lang="en-US" dirty="0"/>
            </a:br>
            <a:r>
              <a:rPr lang="en-US" dirty="0"/>
              <a:t>can be easily changed, but</a:t>
            </a:r>
            <a:br>
              <a:rPr lang="en-US" dirty="0"/>
            </a:br>
            <a:r>
              <a:rPr lang="en-US" dirty="0"/>
              <a:t>this results in a potentially</a:t>
            </a:r>
            <a:br>
              <a:rPr lang="en-US" dirty="0"/>
            </a:br>
            <a:r>
              <a:rPr lang="en-US" dirty="0"/>
              <a:t>large number of other</a:t>
            </a:r>
            <a:br>
              <a:rPr lang="en-US" dirty="0"/>
            </a:br>
            <a:r>
              <a:rPr lang="en-US" dirty="0"/>
              <a:t>changes</a:t>
            </a:r>
          </a:p>
        </p:txBody>
      </p:sp>
      <p:pic>
        <p:nvPicPr>
          <p:cNvPr id="5" name="Picture 4">
            <a:extLst>
              <a:ext uri="{FF2B5EF4-FFF2-40B4-BE49-F238E27FC236}">
                <a16:creationId xmlns:a16="http://schemas.microsoft.com/office/drawing/2014/main" id="{042613B3-06C7-317D-35EA-BCD588E1250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05400" y="1295400"/>
            <a:ext cx="6781800" cy="5399832"/>
          </a:xfrm>
          <a:prstGeom prst="rect">
            <a:avLst/>
          </a:prstGeom>
        </p:spPr>
      </p:pic>
      <p:sp>
        <p:nvSpPr>
          <p:cNvPr id="4" name="Slide Number Placeholder 3">
            <a:extLst>
              <a:ext uri="{FF2B5EF4-FFF2-40B4-BE49-F238E27FC236}">
                <a16:creationId xmlns:a16="http://schemas.microsoft.com/office/drawing/2014/main" id="{1AAEC5BE-DAB6-5F2E-931E-7D5CBF7B8876}"/>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33</a:t>
            </a:fld>
            <a:endParaRPr lang="en-US" dirty="0">
              <a:solidFill>
                <a:schemeClr val="tx1">
                  <a:lumMod val="50000"/>
                </a:schemeClr>
              </a:solidFill>
            </a:endParaRPr>
          </a:p>
        </p:txBody>
      </p:sp>
    </p:spTree>
    <p:extLst>
      <p:ext uri="{BB962C8B-B14F-4D97-AF65-F5344CB8AC3E}">
        <p14:creationId xmlns:p14="http://schemas.microsoft.com/office/powerpoint/2010/main" val="3252272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 Case Using Model Explorer</a:t>
            </a:r>
          </a:p>
        </p:txBody>
      </p:sp>
      <p:sp>
        <p:nvSpPr>
          <p:cNvPr id="3" name="Content Placeholder 2"/>
          <p:cNvSpPr>
            <a:spLocks noGrp="1"/>
          </p:cNvSpPr>
          <p:nvPr>
            <p:ph idx="1"/>
          </p:nvPr>
        </p:nvSpPr>
        <p:spPr/>
        <p:txBody>
          <a:bodyPr/>
          <a:lstStyle/>
          <a:p>
            <a:r>
              <a:rPr lang="en-US" dirty="0"/>
              <a:t>As an aside, </a:t>
            </a:r>
            <a:r>
              <a:rPr lang="en-US" b="1" dirty="0"/>
              <a:t>File, General File Browser </a:t>
            </a:r>
            <a:r>
              <a:rPr lang="en-US" dirty="0"/>
              <a:t>can be used to find cases and actually many other files as well (I use it all the time to find many types of files, including ppts!)</a:t>
            </a:r>
          </a:p>
          <a:p>
            <a:r>
              <a:rPr lang="en-US" dirty="0"/>
              <a:t>The </a:t>
            </a:r>
            <a:r>
              <a:rPr lang="en-US" b="1" dirty="0"/>
              <a:t>Case Information </a:t>
            </a:r>
            <a:r>
              <a:rPr lang="en-US" dirty="0"/>
              <a:t>menu contains lots of ways to view a case; difference flows can be helpful in looking at differences between solutions</a:t>
            </a:r>
          </a:p>
          <a:p>
            <a:r>
              <a:rPr lang="en-US" dirty="0"/>
              <a:t>On a case info display, right-click and </a:t>
            </a:r>
            <a:br>
              <a:rPr lang="en-US" dirty="0"/>
            </a:br>
            <a:r>
              <a:rPr lang="en-US" dirty="0"/>
              <a:t>select </a:t>
            </a:r>
            <a:r>
              <a:rPr lang="en-US" b="1" dirty="0"/>
              <a:t>Display/Column </a:t>
            </a:r>
            <a:r>
              <a:rPr lang="en-US" dirty="0"/>
              <a:t>options to </a:t>
            </a:r>
            <a:br>
              <a:rPr lang="en-US" dirty="0"/>
            </a:br>
            <a:r>
              <a:rPr lang="en-US" dirty="0"/>
              <a:t>customize the fields that are shown; </a:t>
            </a:r>
            <a:br>
              <a:rPr lang="en-US" dirty="0"/>
            </a:br>
            <a:r>
              <a:rPr lang="en-US" b="1" dirty="0"/>
              <a:t>Get Column Metrics </a:t>
            </a:r>
            <a:r>
              <a:rPr lang="en-US" dirty="0"/>
              <a:t>provides lots of </a:t>
            </a:r>
            <a:br>
              <a:rPr lang="en-US" dirty="0"/>
            </a:br>
            <a:r>
              <a:rPr lang="en-US" dirty="0"/>
              <a:t>information, including now histograms</a:t>
            </a:r>
            <a:br>
              <a:rPr lang="en-US" dirty="0"/>
            </a:br>
            <a:r>
              <a:rPr lang="en-US" dirty="0"/>
              <a:t>of any field</a:t>
            </a:r>
          </a:p>
        </p:txBody>
      </p:sp>
      <p:pic>
        <p:nvPicPr>
          <p:cNvPr id="5" name="Picture 4">
            <a:extLst>
              <a:ext uri="{FF2B5EF4-FFF2-40B4-BE49-F238E27FC236}">
                <a16:creationId xmlns:a16="http://schemas.microsoft.com/office/drawing/2014/main" id="{6F6F2243-7B36-096F-348D-C1AEDA275116}"/>
              </a:ext>
            </a:extLst>
          </p:cNvPr>
          <p:cNvPicPr>
            <a:picLocks noChangeAspect="1"/>
          </p:cNvPicPr>
          <p:nvPr/>
        </p:nvPicPr>
        <p:blipFill>
          <a:blip r:embed="rId2"/>
          <a:stretch>
            <a:fillRect/>
          </a:stretch>
        </p:blipFill>
        <p:spPr>
          <a:xfrm>
            <a:off x="7086600" y="3642685"/>
            <a:ext cx="3824288" cy="3016869"/>
          </a:xfrm>
          <a:prstGeom prst="rect">
            <a:avLst/>
          </a:prstGeom>
        </p:spPr>
      </p:pic>
      <p:sp>
        <p:nvSpPr>
          <p:cNvPr id="4" name="Slide Number Placeholder 3">
            <a:extLst>
              <a:ext uri="{FF2B5EF4-FFF2-40B4-BE49-F238E27FC236}">
                <a16:creationId xmlns:a16="http://schemas.microsoft.com/office/drawing/2014/main" id="{FC7A03AE-2CA5-A030-E209-055F60ED3FAC}"/>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34</a:t>
            </a:fld>
            <a:endParaRPr lang="en-US" dirty="0">
              <a:solidFill>
                <a:schemeClr val="tx1">
                  <a:lumMod val="50000"/>
                </a:schemeClr>
              </a:solidFill>
            </a:endParaRPr>
          </a:p>
        </p:txBody>
      </p:sp>
    </p:spTree>
    <p:extLst>
      <p:ext uri="{BB962C8B-B14F-4D97-AF65-F5344CB8AC3E}">
        <p14:creationId xmlns:p14="http://schemas.microsoft.com/office/powerpoint/2010/main" val="3908977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PSC_2000_PowerFlow Line Contingency</a:t>
            </a:r>
          </a:p>
        </p:txBody>
      </p:sp>
      <p:sp>
        <p:nvSpPr>
          <p:cNvPr id="3" name="Content Placeholder 2"/>
          <p:cNvSpPr>
            <a:spLocks noGrp="1"/>
          </p:cNvSpPr>
          <p:nvPr>
            <p:ph idx="1"/>
          </p:nvPr>
        </p:nvSpPr>
        <p:spPr>
          <a:xfrm>
            <a:off x="457200" y="1280160"/>
            <a:ext cx="11582400" cy="3733800"/>
          </a:xfrm>
        </p:spPr>
        <p:txBody>
          <a:bodyPr/>
          <a:lstStyle/>
          <a:p>
            <a:pPr>
              <a:spcBef>
                <a:spcPts val="0"/>
              </a:spcBef>
            </a:pPr>
            <a:r>
              <a:rPr lang="en-US" dirty="0"/>
              <a:t>If not already open, open the </a:t>
            </a:r>
            <a:r>
              <a:rPr lang="en-US" b="1" dirty="0"/>
              <a:t>PSC_2000_PowerFlow</a:t>
            </a:r>
            <a:r>
              <a:rPr lang="en-US" dirty="0"/>
              <a:t> case then</a:t>
            </a:r>
          </a:p>
          <a:p>
            <a:pPr lvl="1">
              <a:spcBef>
                <a:spcPts val="0"/>
              </a:spcBef>
            </a:pPr>
            <a:r>
              <a:rPr lang="en-US" dirty="0"/>
              <a:t>Solve it (it is essentially already solved), </a:t>
            </a:r>
          </a:p>
          <a:p>
            <a:pPr lvl="1">
              <a:spcBef>
                <a:spcPts val="0"/>
              </a:spcBef>
            </a:pPr>
            <a:r>
              <a:rPr lang="en-US" dirty="0"/>
              <a:t>Open the log (</a:t>
            </a:r>
            <a:r>
              <a:rPr lang="en-US" b="1" dirty="0"/>
              <a:t>tools, log </a:t>
            </a:r>
            <a:r>
              <a:rPr lang="en-US" dirty="0"/>
              <a:t>or the button), clear the log (right-click on the log and select </a:t>
            </a:r>
            <a:r>
              <a:rPr lang="en-US" b="1" dirty="0"/>
              <a:t>Clear Window</a:t>
            </a:r>
            <a:r>
              <a:rPr lang="en-US" dirty="0"/>
              <a:t>), </a:t>
            </a:r>
          </a:p>
          <a:p>
            <a:pPr lvl="1">
              <a:spcBef>
                <a:spcPts val="0"/>
              </a:spcBef>
            </a:pPr>
            <a:r>
              <a:rPr lang="en-US" dirty="0"/>
              <a:t>Open the line between buses 5236 and 5394 (which has about 780 MW of flow), Solve the power flow</a:t>
            </a:r>
          </a:p>
          <a:p>
            <a:pPr lvl="1">
              <a:spcBef>
                <a:spcPts val="0"/>
              </a:spcBef>
            </a:pPr>
            <a:r>
              <a:rPr lang="en-US" dirty="0"/>
              <a:t>Examine the log; notice that a fair amount of automatic control actions took place</a:t>
            </a:r>
          </a:p>
          <a:p>
            <a:pPr>
              <a:spcBef>
                <a:spcPts val="0"/>
              </a:spcBef>
            </a:pPr>
            <a:r>
              <a:rPr lang="en-US" dirty="0"/>
              <a:t>Repeat the previous process, except use the PowerWorld Difference Case functionality to compare the two solutions</a:t>
            </a:r>
          </a:p>
          <a:p>
            <a:pPr lvl="1">
              <a:spcBef>
                <a:spcPts val="0"/>
              </a:spcBef>
            </a:pPr>
            <a:r>
              <a:rPr lang="en-US" dirty="0"/>
              <a:t>after the case has been opened and solved, select </a:t>
            </a:r>
            <a:r>
              <a:rPr lang="en-US" b="1" dirty="0"/>
              <a:t>Tools, Difference Case, Set Present as Base, </a:t>
            </a:r>
            <a:r>
              <a:rPr lang="en-US" dirty="0"/>
              <a:t>do the above procedure to solve the contingency, then select </a:t>
            </a:r>
            <a:r>
              <a:rPr lang="en-US" b="1" dirty="0"/>
              <a:t>Tools, Difference Case, Difference Mode </a:t>
            </a:r>
            <a:r>
              <a:rPr lang="en-US" dirty="0"/>
              <a:t>to view the differences</a:t>
            </a:r>
          </a:p>
          <a:p>
            <a:pPr lvl="1">
              <a:spcBef>
                <a:spcPts val="0"/>
              </a:spcBef>
            </a:pPr>
            <a:r>
              <a:rPr lang="en-US" dirty="0"/>
              <a:t>Afterward select </a:t>
            </a:r>
            <a:r>
              <a:rPr lang="en-US" b="1" dirty="0"/>
              <a:t>Tools, Difference Case, Present Mode </a:t>
            </a:r>
            <a:r>
              <a:rPr lang="en-US" dirty="0"/>
              <a:t>to restore the contingency solution</a:t>
            </a:r>
          </a:p>
          <a:p>
            <a:pPr lvl="1"/>
            <a:endParaRPr lang="en-US" dirty="0"/>
          </a:p>
        </p:txBody>
      </p:sp>
      <p:sp>
        <p:nvSpPr>
          <p:cNvPr id="4" name="Slide Number Placeholder 3">
            <a:extLst>
              <a:ext uri="{FF2B5EF4-FFF2-40B4-BE49-F238E27FC236}">
                <a16:creationId xmlns:a16="http://schemas.microsoft.com/office/drawing/2014/main" id="{8A50D0C9-60E9-1781-6F7E-742AD8504CF3}"/>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35</a:t>
            </a:fld>
            <a:endParaRPr lang="en-US" dirty="0">
              <a:solidFill>
                <a:schemeClr val="tx1">
                  <a:lumMod val="50000"/>
                </a:schemeClr>
              </a:solidFill>
            </a:endParaRPr>
          </a:p>
        </p:txBody>
      </p:sp>
    </p:spTree>
    <p:extLst>
      <p:ext uri="{BB962C8B-B14F-4D97-AF65-F5344CB8AC3E}">
        <p14:creationId xmlns:p14="http://schemas.microsoft.com/office/powerpoint/2010/main" val="2730830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7615-86B1-7B6F-D914-716514E8C372}"/>
              </a:ext>
            </a:extLst>
          </p:cNvPr>
          <p:cNvSpPr>
            <a:spLocks noGrp="1"/>
          </p:cNvSpPr>
          <p:nvPr>
            <p:ph type="title"/>
          </p:nvPr>
        </p:nvSpPr>
        <p:spPr/>
        <p:txBody>
          <a:bodyPr/>
          <a:lstStyle/>
          <a:p>
            <a:r>
              <a:rPr lang="en-US" dirty="0"/>
              <a:t>PSC_2000_PowerFlow Line Contingency Log</a:t>
            </a:r>
          </a:p>
        </p:txBody>
      </p:sp>
      <p:sp>
        <p:nvSpPr>
          <p:cNvPr id="3" name="Content Placeholder 2">
            <a:extLst>
              <a:ext uri="{FF2B5EF4-FFF2-40B4-BE49-F238E27FC236}">
                <a16:creationId xmlns:a16="http://schemas.microsoft.com/office/drawing/2014/main" id="{4CEE8186-F002-8F4F-4432-CCD25665B057}"/>
              </a:ext>
            </a:extLst>
          </p:cNvPr>
          <p:cNvSpPr>
            <a:spLocks noGrp="1"/>
          </p:cNvSpPr>
          <p:nvPr>
            <p:ph idx="1"/>
          </p:nvPr>
        </p:nvSpPr>
        <p:spPr>
          <a:xfrm>
            <a:off x="457200" y="1280160"/>
            <a:ext cx="11297920" cy="548640"/>
          </a:xfrm>
        </p:spPr>
        <p:txBody>
          <a:bodyPr/>
          <a:lstStyle/>
          <a:p>
            <a:r>
              <a:rPr lang="en-US" dirty="0"/>
              <a:t>Selecting </a:t>
            </a:r>
            <a:r>
              <a:rPr lang="en-US" b="1" dirty="0"/>
              <a:t>Tools, Log </a:t>
            </a:r>
            <a:r>
              <a:rPr lang="en-US" dirty="0"/>
              <a:t>can show more information about the solution</a:t>
            </a:r>
          </a:p>
        </p:txBody>
      </p:sp>
      <p:pic>
        <p:nvPicPr>
          <p:cNvPr id="7" name="Picture 6">
            <a:extLst>
              <a:ext uri="{FF2B5EF4-FFF2-40B4-BE49-F238E27FC236}">
                <a16:creationId xmlns:a16="http://schemas.microsoft.com/office/drawing/2014/main" id="{8B37F8CA-8F3A-B621-DAC3-88AB5282F2FB}"/>
              </a:ext>
            </a:extLst>
          </p:cNvPr>
          <p:cNvPicPr>
            <a:picLocks noChangeAspect="1"/>
          </p:cNvPicPr>
          <p:nvPr/>
        </p:nvPicPr>
        <p:blipFill>
          <a:blip r:embed="rId2"/>
          <a:stretch>
            <a:fillRect/>
          </a:stretch>
        </p:blipFill>
        <p:spPr>
          <a:xfrm>
            <a:off x="1066800" y="1846604"/>
            <a:ext cx="5649216" cy="4858996"/>
          </a:xfrm>
          <a:prstGeom prst="rect">
            <a:avLst/>
          </a:prstGeom>
        </p:spPr>
      </p:pic>
    </p:spTree>
    <p:extLst>
      <p:ext uri="{BB962C8B-B14F-4D97-AF65-F5344CB8AC3E}">
        <p14:creationId xmlns:p14="http://schemas.microsoft.com/office/powerpoint/2010/main" val="3138538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Limit Violations</a:t>
            </a:r>
          </a:p>
        </p:txBody>
      </p:sp>
      <p:sp>
        <p:nvSpPr>
          <p:cNvPr id="3" name="Content Placeholder 2"/>
          <p:cNvSpPr>
            <a:spLocks noGrp="1"/>
          </p:cNvSpPr>
          <p:nvPr>
            <p:ph idx="1"/>
          </p:nvPr>
        </p:nvSpPr>
        <p:spPr/>
        <p:txBody>
          <a:bodyPr/>
          <a:lstStyle/>
          <a:p>
            <a:r>
              <a:rPr lang="en-US" dirty="0"/>
              <a:t>Often the goal of the power flow is to determine if there are any limit violations in the solution.  There are many ways to find limit violations, including onelines, and regular, sorted case information displays</a:t>
            </a:r>
          </a:p>
          <a:p>
            <a:r>
              <a:rPr lang="en-US" dirty="0"/>
              <a:t>The Limit Monitoring Form </a:t>
            </a:r>
            <a:br>
              <a:rPr lang="en-US" dirty="0"/>
            </a:br>
            <a:r>
              <a:rPr lang="en-US" dirty="0"/>
              <a:t>can also be used</a:t>
            </a:r>
          </a:p>
          <a:p>
            <a:pPr lvl="1"/>
            <a:r>
              <a:rPr lang="en-US" dirty="0"/>
              <a:t>Select </a:t>
            </a:r>
            <a:r>
              <a:rPr lang="en-US" b="1" dirty="0"/>
              <a:t>Tools, </a:t>
            </a:r>
            <a:br>
              <a:rPr lang="en-US" b="1" dirty="0"/>
            </a:br>
            <a:r>
              <a:rPr lang="en-US" b="1" dirty="0"/>
              <a:t>Limit Monitoring</a:t>
            </a:r>
            <a:r>
              <a:rPr lang="en-US" dirty="0"/>
              <a:t> to view this </a:t>
            </a:r>
            <a:br>
              <a:rPr lang="en-US" dirty="0"/>
            </a:br>
            <a:r>
              <a:rPr lang="en-US" dirty="0"/>
              <a:t>form</a:t>
            </a:r>
          </a:p>
          <a:p>
            <a:pPr lvl="1"/>
            <a:r>
              <a:rPr lang="en-US" dirty="0"/>
              <a:t>On </a:t>
            </a:r>
            <a:r>
              <a:rPr lang="en-US" b="1" dirty="0"/>
              <a:t>Elements to Show </a:t>
            </a:r>
            <a:r>
              <a:rPr lang="en-US" dirty="0"/>
              <a:t>select </a:t>
            </a:r>
            <a:br>
              <a:rPr lang="en-US" dirty="0"/>
            </a:br>
            <a:r>
              <a:rPr lang="en-US" b="1" dirty="0"/>
              <a:t>Violating Elements;  </a:t>
            </a:r>
            <a:r>
              <a:rPr lang="en-US" dirty="0"/>
              <a:t>to see </a:t>
            </a:r>
            <a:br>
              <a:rPr lang="en-US" dirty="0"/>
            </a:br>
            <a:r>
              <a:rPr lang="en-US" dirty="0"/>
              <a:t>some violations, narrow the </a:t>
            </a:r>
            <a:br>
              <a:rPr lang="en-US" dirty="0"/>
            </a:br>
            <a:r>
              <a:rPr lang="en-US" dirty="0"/>
              <a:t>limits until some violations </a:t>
            </a:r>
            <a:br>
              <a:rPr lang="en-US" dirty="0"/>
            </a:br>
            <a:r>
              <a:rPr lang="en-US" dirty="0"/>
              <a:t>occur </a:t>
            </a:r>
          </a:p>
          <a:p>
            <a:pPr lvl="1"/>
            <a:endParaRPr lang="en-US" dirty="0"/>
          </a:p>
        </p:txBody>
      </p:sp>
      <p:pic>
        <p:nvPicPr>
          <p:cNvPr id="7" name="Picture 6">
            <a:extLst>
              <a:ext uri="{FF2B5EF4-FFF2-40B4-BE49-F238E27FC236}">
                <a16:creationId xmlns:a16="http://schemas.microsoft.com/office/drawing/2014/main" id="{BF3764F6-FF7F-0EDB-C065-6BFDB84B00A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57800" y="2819400"/>
            <a:ext cx="6757147" cy="3429000"/>
          </a:xfrm>
          <a:prstGeom prst="rect">
            <a:avLst/>
          </a:prstGeom>
        </p:spPr>
      </p:pic>
      <p:sp>
        <p:nvSpPr>
          <p:cNvPr id="4" name="Slide Number Placeholder 3">
            <a:extLst>
              <a:ext uri="{FF2B5EF4-FFF2-40B4-BE49-F238E27FC236}">
                <a16:creationId xmlns:a16="http://schemas.microsoft.com/office/drawing/2014/main" id="{3B286314-CA9B-72C4-7940-27EF766C6B72}"/>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37</a:t>
            </a:fld>
            <a:endParaRPr lang="en-US" dirty="0">
              <a:solidFill>
                <a:schemeClr val="tx1">
                  <a:lumMod val="50000"/>
                </a:schemeClr>
              </a:solidFill>
            </a:endParaRPr>
          </a:p>
        </p:txBody>
      </p:sp>
    </p:spTree>
    <p:extLst>
      <p:ext uri="{BB962C8B-B14F-4D97-AF65-F5344CB8AC3E}">
        <p14:creationId xmlns:p14="http://schemas.microsoft.com/office/powerpoint/2010/main" val="1708471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altLang="en-US" dirty="0"/>
              <a:t>Power Flow Topology</a:t>
            </a:r>
            <a:endParaRPr lang="en-US" dirty="0"/>
          </a:p>
        </p:txBody>
      </p:sp>
      <p:pic>
        <p:nvPicPr>
          <p:cNvPr id="4" name="Picture 3" descr="100_178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19200"/>
            <a:ext cx="83820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3">
            <a:extLst>
              <a:ext uri="{FF2B5EF4-FFF2-40B4-BE49-F238E27FC236}">
                <a16:creationId xmlns:a16="http://schemas.microsoft.com/office/drawing/2014/main" id="{1739E476-F63A-864F-BE63-1A38683FCC42}"/>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38</a:t>
            </a:fld>
            <a:endParaRPr lang="en-US" dirty="0">
              <a:solidFill>
                <a:schemeClr val="tx1">
                  <a:lumMod val="50000"/>
                </a:schemeClr>
              </a:solidFill>
            </a:endParaRPr>
          </a:p>
        </p:txBody>
      </p:sp>
    </p:spTree>
    <p:extLst>
      <p:ext uri="{BB962C8B-B14F-4D97-AF65-F5344CB8AC3E}">
        <p14:creationId xmlns:p14="http://schemas.microsoft.com/office/powerpoint/2010/main" val="262194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F160-184F-EA32-AA13-E6BE11514AC6}"/>
              </a:ext>
            </a:extLst>
          </p:cNvPr>
          <p:cNvSpPr>
            <a:spLocks noGrp="1"/>
          </p:cNvSpPr>
          <p:nvPr>
            <p:ph type="title"/>
          </p:nvPr>
        </p:nvSpPr>
        <p:spPr>
          <a:xfrm>
            <a:off x="457200" y="76200"/>
            <a:ext cx="11506200" cy="1066800"/>
          </a:xfrm>
        </p:spPr>
        <p:txBody>
          <a:bodyPr/>
          <a:lstStyle/>
          <a:p>
            <a:r>
              <a:rPr lang="en-US" dirty="0"/>
              <a:t>Generator Voltage Control Example	</a:t>
            </a:r>
          </a:p>
        </p:txBody>
      </p:sp>
      <p:sp>
        <p:nvSpPr>
          <p:cNvPr id="3" name="Content Placeholder 2">
            <a:extLst>
              <a:ext uri="{FF2B5EF4-FFF2-40B4-BE49-F238E27FC236}">
                <a16:creationId xmlns:a16="http://schemas.microsoft.com/office/drawing/2014/main" id="{335993A3-48C9-8C6A-A382-356EEAAA8796}"/>
              </a:ext>
            </a:extLst>
          </p:cNvPr>
          <p:cNvSpPr>
            <a:spLocks noGrp="1"/>
          </p:cNvSpPr>
          <p:nvPr>
            <p:ph idx="1"/>
          </p:nvPr>
        </p:nvSpPr>
        <p:spPr>
          <a:xfrm>
            <a:off x="457200" y="1280160"/>
            <a:ext cx="11297920" cy="1066800"/>
          </a:xfrm>
        </p:spPr>
        <p:txBody>
          <a:bodyPr/>
          <a:lstStyle/>
          <a:p>
            <a:r>
              <a:rPr lang="en-US" dirty="0"/>
              <a:t>In the Talk 5 directory, </a:t>
            </a:r>
            <a:br>
              <a:rPr lang="en-US" dirty="0"/>
            </a:br>
            <a:r>
              <a:rPr lang="en-US" dirty="0"/>
              <a:t>open the case </a:t>
            </a:r>
            <a:br>
              <a:rPr lang="en-US" dirty="0"/>
            </a:br>
            <a:r>
              <a:rPr lang="en-US" b="1" dirty="0"/>
              <a:t>PSC_37Bus_VoltageContour</a:t>
            </a:r>
            <a:r>
              <a:rPr lang="en-US" dirty="0"/>
              <a:t> </a:t>
            </a:r>
            <a:br>
              <a:rPr lang="en-US" dirty="0"/>
            </a:br>
            <a:r>
              <a:rPr lang="en-US" dirty="0"/>
              <a:t>and start the simulation.</a:t>
            </a:r>
          </a:p>
          <a:p>
            <a:r>
              <a:rPr lang="en-US" dirty="0"/>
              <a:t>Use the yellow fields at</a:t>
            </a:r>
            <a:br>
              <a:rPr lang="en-US" dirty="0"/>
            </a:br>
            <a:r>
              <a:rPr lang="en-US" dirty="0"/>
              <a:t>adjust the voltage setpoints</a:t>
            </a:r>
            <a:br>
              <a:rPr lang="en-US" dirty="0"/>
            </a:br>
            <a:r>
              <a:rPr lang="en-US" dirty="0"/>
              <a:t>at several of the generators</a:t>
            </a:r>
          </a:p>
          <a:p>
            <a:r>
              <a:rPr lang="en-US" dirty="0"/>
              <a:t>Notice how the changes affect</a:t>
            </a:r>
            <a:br>
              <a:rPr lang="en-US" dirty="0"/>
            </a:br>
            <a:r>
              <a:rPr lang="en-US" dirty="0"/>
              <a:t>the generator reactive</a:t>
            </a:r>
            <a:br>
              <a:rPr lang="en-US" dirty="0"/>
            </a:br>
            <a:r>
              <a:rPr lang="en-US" dirty="0"/>
              <a:t>power outputs and the </a:t>
            </a:r>
            <a:br>
              <a:rPr lang="en-US" dirty="0"/>
            </a:br>
            <a:r>
              <a:rPr lang="en-US" dirty="0"/>
              <a:t>system-wide voltages</a:t>
            </a:r>
          </a:p>
          <a:p>
            <a:endParaRPr lang="en-US" dirty="0"/>
          </a:p>
        </p:txBody>
      </p:sp>
      <p:pic>
        <p:nvPicPr>
          <p:cNvPr id="5" name="Picture 4">
            <a:extLst>
              <a:ext uri="{FF2B5EF4-FFF2-40B4-BE49-F238E27FC236}">
                <a16:creationId xmlns:a16="http://schemas.microsoft.com/office/drawing/2014/main" id="{A9E1F9AB-C767-F53F-189A-9F17037FED1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450" r="34453"/>
          <a:stretch/>
        </p:blipFill>
        <p:spPr>
          <a:xfrm>
            <a:off x="5486400" y="1447800"/>
            <a:ext cx="6309360" cy="4853782"/>
          </a:xfrm>
          <a:prstGeom prst="rect">
            <a:avLst/>
          </a:prstGeom>
        </p:spPr>
      </p:pic>
      <p:sp>
        <p:nvSpPr>
          <p:cNvPr id="6" name="Slide Number Placeholder 3">
            <a:extLst>
              <a:ext uri="{FF2B5EF4-FFF2-40B4-BE49-F238E27FC236}">
                <a16:creationId xmlns:a16="http://schemas.microsoft.com/office/drawing/2014/main" id="{25F70D1A-8D86-6BC4-4206-527611555E0A}"/>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a:t>
            </a:fld>
            <a:endParaRPr lang="en-US" dirty="0">
              <a:solidFill>
                <a:schemeClr val="tx1">
                  <a:lumMod val="50000"/>
                </a:schemeClr>
              </a:solidFill>
            </a:endParaRPr>
          </a:p>
        </p:txBody>
      </p:sp>
    </p:spTree>
    <p:extLst>
      <p:ext uri="{BB962C8B-B14F-4D97-AF65-F5344CB8AC3E}">
        <p14:creationId xmlns:p14="http://schemas.microsoft.com/office/powerpoint/2010/main" val="3900007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Circuit Breakers and Disconnects</a:t>
            </a:r>
          </a:p>
        </p:txBody>
      </p:sp>
      <p:sp>
        <p:nvSpPr>
          <p:cNvPr id="3" name="Content Placeholder 2"/>
          <p:cNvSpPr>
            <a:spLocks noGrp="1"/>
          </p:cNvSpPr>
          <p:nvPr>
            <p:ph idx="1"/>
          </p:nvPr>
        </p:nvSpPr>
        <p:spPr>
          <a:xfrm>
            <a:off x="228600" y="1279525"/>
            <a:ext cx="9372600" cy="5197475"/>
          </a:xfrm>
        </p:spPr>
        <p:txBody>
          <a:bodyPr/>
          <a:lstStyle/>
          <a:p>
            <a:r>
              <a:rPr lang="en-US" dirty="0"/>
              <a:t>Circuit breakers are devices that are designed to clear fault current, which can be many times normal operating current</a:t>
            </a:r>
          </a:p>
          <a:p>
            <a:pPr lvl="1"/>
            <a:r>
              <a:rPr lang="en-US" dirty="0"/>
              <a:t>AC circuit breakers take advantage of the current going through zero twice per cycle</a:t>
            </a:r>
          </a:p>
          <a:p>
            <a:pPr lvl="1"/>
            <a:r>
              <a:rPr lang="en-US" dirty="0"/>
              <a:t>Transmission faults can usually be cleared in less than three cycles</a:t>
            </a:r>
          </a:p>
          <a:p>
            <a:r>
              <a:rPr lang="en-US" dirty="0"/>
              <a:t>Disconnects cannot clear fault current, and usually not normal current.  They provide a visual indication the line is open.  Can be manual or motorized.</a:t>
            </a:r>
          </a:p>
          <a:p>
            <a:r>
              <a:rPr lang="en-US" dirty="0"/>
              <a:t>In the power flow they have essentially no impedance; concept of a zero branch reactance (ZBR)</a:t>
            </a:r>
          </a:p>
          <a:p>
            <a:endParaRPr lang="en-US" dirty="0"/>
          </a:p>
        </p:txBody>
      </p:sp>
      <p:sp>
        <p:nvSpPr>
          <p:cNvPr id="4" name="Slide Number Placeholder 3">
            <a:extLst>
              <a:ext uri="{FF2B5EF4-FFF2-40B4-BE49-F238E27FC236}">
                <a16:creationId xmlns:a16="http://schemas.microsoft.com/office/drawing/2014/main" id="{8E8587B9-04F1-E4E2-7CB3-BEC80B27DC2C}"/>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39</a:t>
            </a:fld>
            <a:endParaRPr lang="en-US" dirty="0">
              <a:solidFill>
                <a:schemeClr val="tx1">
                  <a:lumMod val="50000"/>
                </a:schemeClr>
              </a:solidFill>
            </a:endParaRPr>
          </a:p>
        </p:txBody>
      </p:sp>
    </p:spTree>
    <p:extLst>
      <p:ext uri="{BB962C8B-B14F-4D97-AF65-F5344CB8AC3E}">
        <p14:creationId xmlns:p14="http://schemas.microsoft.com/office/powerpoint/2010/main" val="1598495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View of a 345 kV Substation</a:t>
            </a: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905000" y="1371600"/>
            <a:ext cx="7924800" cy="511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3">
            <a:extLst>
              <a:ext uri="{FF2B5EF4-FFF2-40B4-BE49-F238E27FC236}">
                <a16:creationId xmlns:a16="http://schemas.microsoft.com/office/drawing/2014/main" id="{B76381E6-C824-6D18-2A24-A4C6F4DEC788}"/>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40</a:t>
            </a:fld>
            <a:endParaRPr lang="en-US" dirty="0">
              <a:solidFill>
                <a:schemeClr val="tx1">
                  <a:lumMod val="50000"/>
                </a:schemeClr>
              </a:solidFill>
            </a:endParaRPr>
          </a:p>
        </p:txBody>
      </p:sp>
    </p:spTree>
    <p:extLst>
      <p:ext uri="{BB962C8B-B14F-4D97-AF65-F5344CB8AC3E}">
        <p14:creationId xmlns:p14="http://schemas.microsoft.com/office/powerpoint/2010/main" val="290333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Configurations</a:t>
            </a:r>
          </a:p>
        </p:txBody>
      </p:sp>
      <p:sp>
        <p:nvSpPr>
          <p:cNvPr id="3" name="Content Placeholder 2"/>
          <p:cNvSpPr>
            <a:spLocks noGrp="1"/>
          </p:cNvSpPr>
          <p:nvPr>
            <p:ph idx="1"/>
          </p:nvPr>
        </p:nvSpPr>
        <p:spPr>
          <a:xfrm>
            <a:off x="228600" y="1280160"/>
            <a:ext cx="8001000" cy="5196840"/>
          </a:xfrm>
        </p:spPr>
        <p:txBody>
          <a:bodyPr/>
          <a:lstStyle/>
          <a:p>
            <a:r>
              <a:rPr lang="en-US" dirty="0"/>
              <a:t>Several different substation breaker/disconnect configurations are common:</a:t>
            </a:r>
          </a:p>
          <a:p>
            <a:r>
              <a:rPr lang="en-US" dirty="0"/>
              <a:t>Single bus: simple but a fault</a:t>
            </a:r>
            <a:br>
              <a:rPr lang="en-US" dirty="0"/>
            </a:br>
            <a:r>
              <a:rPr lang="en-US" dirty="0"/>
              <a:t>any where requires taking out the </a:t>
            </a:r>
            <a:br>
              <a:rPr lang="en-US" dirty="0"/>
            </a:br>
            <a:r>
              <a:rPr lang="en-US" dirty="0"/>
              <a:t>entire substation; also doing breaker</a:t>
            </a:r>
            <a:br>
              <a:rPr lang="en-US" dirty="0"/>
            </a:br>
            <a:r>
              <a:rPr lang="en-US" dirty="0"/>
              <a:t>or disconnect maintenance requires</a:t>
            </a:r>
            <a:br>
              <a:rPr lang="en-US" dirty="0"/>
            </a:br>
            <a:r>
              <a:rPr lang="en-US" dirty="0"/>
              <a:t>taking out the associated line</a:t>
            </a:r>
          </a:p>
        </p:txBody>
      </p:sp>
      <p:pic>
        <p:nvPicPr>
          <p:cNvPr id="4" name="Picture 2" descr="http://4.bp.blogspot.com/-9g6rjqRAD0I/ToXk6oQSRUI/AAAAAAAAApY/-4th5mJTvDY/s400/SingleBus.png">
            <a:hlinkClick r:id="rId2"/>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29600" y="2209800"/>
            <a:ext cx="2209800" cy="30224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81200" y="6324601"/>
            <a:ext cx="6019800" cy="307777"/>
          </a:xfrm>
          <a:prstGeom prst="rect">
            <a:avLst/>
          </a:prstGeom>
        </p:spPr>
        <p:txBody>
          <a:bodyPr wrap="square">
            <a:spAutoFit/>
          </a:bodyPr>
          <a:lstStyle/>
          <a:p>
            <a:r>
              <a:rPr lang="en-US" sz="1400" dirty="0">
                <a:solidFill>
                  <a:srgbClr val="1E0000"/>
                </a:solidFill>
              </a:rPr>
              <a:t>Source: http://www.skm-eleksys.com/2011/09/substation-bus-schemes.html</a:t>
            </a:r>
          </a:p>
        </p:txBody>
      </p:sp>
      <p:sp>
        <p:nvSpPr>
          <p:cNvPr id="6" name="Slide Number Placeholder 3">
            <a:extLst>
              <a:ext uri="{FF2B5EF4-FFF2-40B4-BE49-F238E27FC236}">
                <a16:creationId xmlns:a16="http://schemas.microsoft.com/office/drawing/2014/main" id="{54248A26-E550-C330-552B-516CB7806417}"/>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41</a:t>
            </a:fld>
            <a:endParaRPr lang="en-US" dirty="0">
              <a:solidFill>
                <a:schemeClr val="tx1">
                  <a:lumMod val="50000"/>
                </a:schemeClr>
              </a:solidFill>
            </a:endParaRPr>
          </a:p>
        </p:txBody>
      </p:sp>
    </p:spTree>
    <p:extLst>
      <p:ext uri="{BB962C8B-B14F-4D97-AF65-F5344CB8AC3E}">
        <p14:creationId xmlns:p14="http://schemas.microsoft.com/office/powerpoint/2010/main" val="189069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Configurations, cont.</a:t>
            </a:r>
          </a:p>
        </p:txBody>
      </p:sp>
      <p:sp>
        <p:nvSpPr>
          <p:cNvPr id="3" name="Content Placeholder 2"/>
          <p:cNvSpPr>
            <a:spLocks noGrp="1"/>
          </p:cNvSpPr>
          <p:nvPr>
            <p:ph idx="1"/>
          </p:nvPr>
        </p:nvSpPr>
        <p:spPr/>
        <p:txBody>
          <a:bodyPr/>
          <a:lstStyle/>
          <a:p>
            <a:r>
              <a:rPr lang="en-US" dirty="0"/>
              <a:t>Main and Transfer Bus: </a:t>
            </a:r>
            <a:br>
              <a:rPr lang="en-US" dirty="0"/>
            </a:br>
            <a:r>
              <a:rPr lang="en-US" dirty="0"/>
              <a:t>Now the breakers can be taken</a:t>
            </a:r>
            <a:br>
              <a:rPr lang="en-US" dirty="0"/>
            </a:br>
            <a:r>
              <a:rPr lang="en-US" dirty="0"/>
              <a:t>out for maintenance without</a:t>
            </a:r>
            <a:br>
              <a:rPr lang="en-US" dirty="0"/>
            </a:br>
            <a:r>
              <a:rPr lang="en-US" dirty="0"/>
              <a:t>taking out a line, but protection</a:t>
            </a:r>
            <a:br>
              <a:rPr lang="en-US" dirty="0"/>
            </a:br>
            <a:r>
              <a:rPr lang="en-US" dirty="0"/>
              <a:t>is more difficult, and a fault</a:t>
            </a:r>
            <a:br>
              <a:rPr lang="en-US" dirty="0"/>
            </a:br>
            <a:r>
              <a:rPr lang="en-US" dirty="0"/>
              <a:t>on one line will take out at least two</a:t>
            </a:r>
          </a:p>
          <a:p>
            <a:r>
              <a:rPr lang="en-US" dirty="0"/>
              <a:t>Double Bus Breaker:</a:t>
            </a:r>
            <a:br>
              <a:rPr lang="en-US" dirty="0"/>
            </a:br>
            <a:r>
              <a:rPr lang="en-US" dirty="0"/>
              <a:t>Now each line is fully protected</a:t>
            </a:r>
            <a:br>
              <a:rPr lang="en-US" dirty="0"/>
            </a:br>
            <a:r>
              <a:rPr lang="en-US" dirty="0"/>
              <a:t>when a breaker is out, so high</a:t>
            </a:r>
            <a:br>
              <a:rPr lang="en-US" dirty="0"/>
            </a:br>
            <a:r>
              <a:rPr lang="en-US" dirty="0"/>
              <a:t>reliability, but more costly</a:t>
            </a:r>
          </a:p>
          <a:p>
            <a:endParaRPr lang="en-US" dirty="0"/>
          </a:p>
        </p:txBody>
      </p:sp>
      <p:pic>
        <p:nvPicPr>
          <p:cNvPr id="4" name="Picture 2" descr="http://3.bp.blogspot.com/-yBG8xB2VDog/ToXlwGl-CbI/AAAAAAAAApc/4v4fTK9Ixbc/s400/MainandTransferBus.png">
            <a:hlinkClick r:id="rId2"/>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967880" y="1371600"/>
            <a:ext cx="338328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3.bp.blogspot.com/-9Se44Ew3i_c/ToXmQZRcZzI/AAAAAAAAApg/al1E7kRV1L0/s400/DoubleBusDoubleBreaker.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05600" y="4053727"/>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81200" y="6324601"/>
            <a:ext cx="6019800" cy="307777"/>
          </a:xfrm>
          <a:prstGeom prst="rect">
            <a:avLst/>
          </a:prstGeom>
        </p:spPr>
        <p:txBody>
          <a:bodyPr wrap="square">
            <a:spAutoFit/>
          </a:bodyPr>
          <a:lstStyle/>
          <a:p>
            <a:r>
              <a:rPr lang="en-US" sz="1400" dirty="0">
                <a:solidFill>
                  <a:srgbClr val="1E0000"/>
                </a:solidFill>
              </a:rPr>
              <a:t>Source: http://www.skm-eleksys.com/2011/09/substation-bus-schemes.html</a:t>
            </a:r>
          </a:p>
        </p:txBody>
      </p:sp>
      <p:sp>
        <p:nvSpPr>
          <p:cNvPr id="7" name="Slide Number Placeholder 3">
            <a:extLst>
              <a:ext uri="{FF2B5EF4-FFF2-40B4-BE49-F238E27FC236}">
                <a16:creationId xmlns:a16="http://schemas.microsoft.com/office/drawing/2014/main" id="{5FED6202-FC36-6FB8-9A93-42A5048217B9}"/>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42</a:t>
            </a:fld>
            <a:endParaRPr lang="en-US" dirty="0">
              <a:solidFill>
                <a:schemeClr val="tx1">
                  <a:lumMod val="50000"/>
                </a:schemeClr>
              </a:solidFill>
            </a:endParaRPr>
          </a:p>
        </p:txBody>
      </p:sp>
    </p:spTree>
    <p:extLst>
      <p:ext uri="{BB962C8B-B14F-4D97-AF65-F5344CB8AC3E}">
        <p14:creationId xmlns:p14="http://schemas.microsoft.com/office/powerpoint/2010/main" val="1950577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 Bus, Breaker and Half</a:t>
            </a:r>
          </a:p>
        </p:txBody>
      </p:sp>
      <p:sp>
        <p:nvSpPr>
          <p:cNvPr id="3" name="Content Placeholder 2"/>
          <p:cNvSpPr>
            <a:spLocks noGrp="1"/>
          </p:cNvSpPr>
          <p:nvPr>
            <p:ph idx="1"/>
          </p:nvPr>
        </p:nvSpPr>
        <p:spPr/>
        <p:txBody>
          <a:bodyPr/>
          <a:lstStyle/>
          <a:p>
            <a:r>
              <a:rPr lang="en-US" dirty="0"/>
              <a:t>As the name implies with a ring</a:t>
            </a:r>
            <a:br>
              <a:rPr lang="en-US" dirty="0"/>
            </a:br>
            <a:r>
              <a:rPr lang="en-US" dirty="0"/>
              <a:t>bus the breakers form a ring;</a:t>
            </a:r>
            <a:br>
              <a:rPr lang="en-US" dirty="0"/>
            </a:br>
            <a:r>
              <a:rPr lang="en-US" dirty="0"/>
              <a:t>number of breakers is same as </a:t>
            </a:r>
            <a:br>
              <a:rPr lang="en-US" dirty="0"/>
            </a:br>
            <a:r>
              <a:rPr lang="en-US" dirty="0"/>
              <a:t>number of devices; any breaker can</a:t>
            </a:r>
            <a:br>
              <a:rPr lang="en-US" dirty="0"/>
            </a:br>
            <a:r>
              <a:rPr lang="en-US" dirty="0"/>
              <a:t>be removed for maintenance</a:t>
            </a:r>
          </a:p>
          <a:p>
            <a:r>
              <a:rPr lang="en-US" dirty="0"/>
              <a:t>The breaker and half has two buses</a:t>
            </a:r>
            <a:br>
              <a:rPr lang="en-US" dirty="0"/>
            </a:br>
            <a:r>
              <a:rPr lang="en-US" dirty="0"/>
              <a:t>and uses three breakers for two</a:t>
            </a:r>
            <a:br>
              <a:rPr lang="en-US" dirty="0"/>
            </a:br>
            <a:r>
              <a:rPr lang="en-US" dirty="0"/>
              <a:t>devices; both breakers and buses</a:t>
            </a:r>
            <a:br>
              <a:rPr lang="en-US" dirty="0"/>
            </a:br>
            <a:r>
              <a:rPr lang="en-US" dirty="0"/>
              <a:t>can be removed for maintenance</a:t>
            </a:r>
          </a:p>
          <a:p>
            <a:endParaRPr lang="en-US" dirty="0"/>
          </a:p>
        </p:txBody>
      </p:sp>
      <p:sp>
        <p:nvSpPr>
          <p:cNvPr id="4" name="Rectangle 3"/>
          <p:cNvSpPr/>
          <p:nvPr/>
        </p:nvSpPr>
        <p:spPr>
          <a:xfrm>
            <a:off x="1981200" y="6324601"/>
            <a:ext cx="6019800" cy="307777"/>
          </a:xfrm>
          <a:prstGeom prst="rect">
            <a:avLst/>
          </a:prstGeom>
        </p:spPr>
        <p:txBody>
          <a:bodyPr wrap="square">
            <a:spAutoFit/>
          </a:bodyPr>
          <a:lstStyle/>
          <a:p>
            <a:r>
              <a:rPr lang="en-US" sz="1400" dirty="0">
                <a:solidFill>
                  <a:srgbClr val="1E0000"/>
                </a:solidFill>
              </a:rPr>
              <a:t>Source: http://www.skm-eleksys.com/2011/09/substation-bus-schemes.html</a:t>
            </a:r>
          </a:p>
        </p:txBody>
      </p:sp>
      <p:pic>
        <p:nvPicPr>
          <p:cNvPr id="5" name="Picture 4" descr="http://4.bp.blogspot.com/-T0szY1RTPM8/ToXnwiGFmqI/AAAAAAAAAps/vekR4pL2paA/s1600/OneandHalfBreake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26085" y="3657600"/>
            <a:ext cx="3251199"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4.bp.blogspot.com/-XAvUa4XFCVY/ToXnSU5vLvI/AAAAAAAAApo/OEG_sDpGYpw/s1600/RingBu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09692" y="1295400"/>
            <a:ext cx="2946399" cy="22098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51588720-B05B-5DB8-B0F7-93D70C981CB3}"/>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43</a:t>
            </a:fld>
            <a:endParaRPr lang="en-US" dirty="0">
              <a:solidFill>
                <a:schemeClr val="tx1">
                  <a:lumMod val="50000"/>
                </a:schemeClr>
              </a:solidFill>
            </a:endParaRPr>
          </a:p>
        </p:txBody>
      </p:sp>
    </p:spTree>
    <p:extLst>
      <p:ext uri="{BB962C8B-B14F-4D97-AF65-F5344CB8AC3E}">
        <p14:creationId xmlns:p14="http://schemas.microsoft.com/office/powerpoint/2010/main" val="1541974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EMS and Planning Models</a:t>
            </a:r>
          </a:p>
        </p:txBody>
      </p:sp>
      <p:sp>
        <p:nvSpPr>
          <p:cNvPr id="3" name="Content Placeholder 2"/>
          <p:cNvSpPr>
            <a:spLocks noGrp="1"/>
          </p:cNvSpPr>
          <p:nvPr>
            <p:ph sz="half" idx="1"/>
          </p:nvPr>
        </p:nvSpPr>
        <p:spPr/>
        <p:txBody>
          <a:bodyPr/>
          <a:lstStyle/>
          <a:p>
            <a:r>
              <a:rPr lang="en-US" dirty="0"/>
              <a:t>EMS Model</a:t>
            </a:r>
          </a:p>
          <a:p>
            <a:pPr lvl="1"/>
            <a:r>
              <a:rPr lang="en-US" dirty="0"/>
              <a:t>Used for real-time operations</a:t>
            </a:r>
          </a:p>
          <a:p>
            <a:pPr lvl="1"/>
            <a:r>
              <a:rPr lang="en-US" dirty="0"/>
              <a:t>Called full topology model</a:t>
            </a:r>
          </a:p>
          <a:p>
            <a:pPr lvl="1"/>
            <a:r>
              <a:rPr lang="en-US" dirty="0"/>
              <a:t>Has node-breaker detail</a:t>
            </a:r>
          </a:p>
          <a:p>
            <a:endParaRPr lang="en-US" dirty="0"/>
          </a:p>
        </p:txBody>
      </p:sp>
      <p:sp>
        <p:nvSpPr>
          <p:cNvPr id="4" name="Content Placeholder 3"/>
          <p:cNvSpPr>
            <a:spLocks noGrp="1"/>
          </p:cNvSpPr>
          <p:nvPr>
            <p:ph sz="half" idx="2"/>
          </p:nvPr>
        </p:nvSpPr>
        <p:spPr/>
        <p:txBody>
          <a:bodyPr/>
          <a:lstStyle/>
          <a:p>
            <a:r>
              <a:rPr lang="en-US" dirty="0"/>
              <a:t>Planning Model</a:t>
            </a:r>
          </a:p>
          <a:p>
            <a:pPr lvl="1"/>
            <a:r>
              <a:rPr lang="en-US" dirty="0"/>
              <a:t>Used for off-line analysis</a:t>
            </a:r>
          </a:p>
          <a:p>
            <a:pPr lvl="1"/>
            <a:r>
              <a:rPr lang="en-US" dirty="0"/>
              <a:t>Called consolidated model by PowerWorld</a:t>
            </a:r>
          </a:p>
          <a:p>
            <a:pPr lvl="1"/>
            <a:r>
              <a:rPr lang="en-US" dirty="0"/>
              <a:t>Has bus/branch detail</a:t>
            </a:r>
          </a:p>
        </p:txBody>
      </p:sp>
      <p:grpSp>
        <p:nvGrpSpPr>
          <p:cNvPr id="5" name="Group 4"/>
          <p:cNvGrpSpPr/>
          <p:nvPr/>
        </p:nvGrpSpPr>
        <p:grpSpPr>
          <a:xfrm>
            <a:off x="1447800" y="3493282"/>
            <a:ext cx="3826874" cy="3364718"/>
            <a:chOff x="609600" y="3063240"/>
            <a:chExt cx="3826874" cy="3364718"/>
          </a:xfrm>
        </p:grpSpPr>
        <p:sp>
          <p:nvSpPr>
            <p:cNvPr id="6" name="Freeform 5"/>
            <p:cNvSpPr/>
            <p:nvPr/>
          </p:nvSpPr>
          <p:spPr bwMode="auto">
            <a:xfrm>
              <a:off x="609600" y="3515618"/>
              <a:ext cx="184731" cy="461665"/>
            </a:xfrm>
            <a:custGeom>
              <a:avLst/>
              <a:gdLst>
                <a:gd name="connsiteX0" fmla="*/ 62630 w 3632548"/>
                <a:gd name="connsiteY0" fmla="*/ 2004165 h 2605414"/>
                <a:gd name="connsiteX1" fmla="*/ 1265129 w 3632548"/>
                <a:gd name="connsiteY1" fmla="*/ 1991639 h 2605414"/>
                <a:gd name="connsiteX2" fmla="*/ 1678488 w 3632548"/>
                <a:gd name="connsiteY2" fmla="*/ 1453019 h 2605414"/>
                <a:gd name="connsiteX3" fmla="*/ 3144033 w 3632548"/>
                <a:gd name="connsiteY3" fmla="*/ 1453019 h 2605414"/>
                <a:gd name="connsiteX4" fmla="*/ 3194137 w 3632548"/>
                <a:gd name="connsiteY4" fmla="*/ 2517732 h 2605414"/>
                <a:gd name="connsiteX5" fmla="*/ 3594970 w 3632548"/>
                <a:gd name="connsiteY5" fmla="*/ 2605414 h 2605414"/>
                <a:gd name="connsiteX6" fmla="*/ 3632548 w 3632548"/>
                <a:gd name="connsiteY6" fmla="*/ 0 h 2605414"/>
                <a:gd name="connsiteX7" fmla="*/ 3231715 w 3632548"/>
                <a:gd name="connsiteY7" fmla="*/ 37578 h 2605414"/>
                <a:gd name="connsiteX8" fmla="*/ 2931091 w 3632548"/>
                <a:gd name="connsiteY8" fmla="*/ 275573 h 2605414"/>
                <a:gd name="connsiteX9" fmla="*/ 0 w 3632548"/>
                <a:gd name="connsiteY9" fmla="*/ 275573 h 2605414"/>
                <a:gd name="connsiteX10" fmla="*/ 12526 w 3632548"/>
                <a:gd name="connsiteY10" fmla="*/ 1991639 h 2605414"/>
                <a:gd name="connsiteX0" fmla="*/ 62630 w 3792255"/>
                <a:gd name="connsiteY0" fmla="*/ 2004165 h 2605414"/>
                <a:gd name="connsiteX1" fmla="*/ 1265129 w 3792255"/>
                <a:gd name="connsiteY1" fmla="*/ 1991639 h 2605414"/>
                <a:gd name="connsiteX2" fmla="*/ 1678488 w 3792255"/>
                <a:gd name="connsiteY2" fmla="*/ 1453019 h 2605414"/>
                <a:gd name="connsiteX3" fmla="*/ 3144033 w 3792255"/>
                <a:gd name="connsiteY3" fmla="*/ 1453019 h 2605414"/>
                <a:gd name="connsiteX4" fmla="*/ 3194137 w 3792255"/>
                <a:gd name="connsiteY4" fmla="*/ 2517732 h 2605414"/>
                <a:gd name="connsiteX5" fmla="*/ 3594970 w 3792255"/>
                <a:gd name="connsiteY5" fmla="*/ 2605414 h 2605414"/>
                <a:gd name="connsiteX6" fmla="*/ 3792255 w 3792255"/>
                <a:gd name="connsiteY6" fmla="*/ 1240077 h 2605414"/>
                <a:gd name="connsiteX7" fmla="*/ 3632548 w 3792255"/>
                <a:gd name="connsiteY7" fmla="*/ 0 h 2605414"/>
                <a:gd name="connsiteX8" fmla="*/ 3231715 w 3792255"/>
                <a:gd name="connsiteY8" fmla="*/ 37578 h 2605414"/>
                <a:gd name="connsiteX9" fmla="*/ 2931091 w 3792255"/>
                <a:gd name="connsiteY9" fmla="*/ 275573 h 2605414"/>
                <a:gd name="connsiteX10" fmla="*/ 0 w 3792255"/>
                <a:gd name="connsiteY10" fmla="*/ 275573 h 2605414"/>
                <a:gd name="connsiteX11" fmla="*/ 12526 w 3792255"/>
                <a:gd name="connsiteY11" fmla="*/ 1991639 h 2605414"/>
                <a:gd name="connsiteX0" fmla="*/ 62630 w 3818351"/>
                <a:gd name="connsiteY0" fmla="*/ 2004165 h 2605414"/>
                <a:gd name="connsiteX1" fmla="*/ 1265129 w 3818351"/>
                <a:gd name="connsiteY1" fmla="*/ 1991639 h 2605414"/>
                <a:gd name="connsiteX2" fmla="*/ 1678488 w 3818351"/>
                <a:gd name="connsiteY2" fmla="*/ 1453019 h 2605414"/>
                <a:gd name="connsiteX3" fmla="*/ 3144033 w 3818351"/>
                <a:gd name="connsiteY3" fmla="*/ 1453019 h 2605414"/>
                <a:gd name="connsiteX4" fmla="*/ 3194137 w 3818351"/>
                <a:gd name="connsiteY4" fmla="*/ 2517732 h 2605414"/>
                <a:gd name="connsiteX5" fmla="*/ 3594970 w 3818351"/>
                <a:gd name="connsiteY5" fmla="*/ 2605414 h 2605414"/>
                <a:gd name="connsiteX6" fmla="*/ 3792255 w 3818351"/>
                <a:gd name="connsiteY6" fmla="*/ 1240077 h 2605414"/>
                <a:gd name="connsiteX7" fmla="*/ 3632548 w 3818351"/>
                <a:gd name="connsiteY7" fmla="*/ 0 h 2605414"/>
                <a:gd name="connsiteX8" fmla="*/ 3231715 w 3818351"/>
                <a:gd name="connsiteY8" fmla="*/ 37578 h 2605414"/>
                <a:gd name="connsiteX9" fmla="*/ 2931091 w 3818351"/>
                <a:gd name="connsiteY9" fmla="*/ 275573 h 2605414"/>
                <a:gd name="connsiteX10" fmla="*/ 0 w 3818351"/>
                <a:gd name="connsiteY10" fmla="*/ 275573 h 2605414"/>
                <a:gd name="connsiteX11" fmla="*/ 12526 w 3818351"/>
                <a:gd name="connsiteY11" fmla="*/ 1991639 h 2605414"/>
                <a:gd name="connsiteX0" fmla="*/ 62630 w 3818351"/>
                <a:gd name="connsiteY0" fmla="*/ 2004165 h 2605414"/>
                <a:gd name="connsiteX1" fmla="*/ 1265129 w 3818351"/>
                <a:gd name="connsiteY1" fmla="*/ 1991639 h 2605414"/>
                <a:gd name="connsiteX2" fmla="*/ 1678488 w 3818351"/>
                <a:gd name="connsiteY2" fmla="*/ 1453019 h 2605414"/>
                <a:gd name="connsiteX3" fmla="*/ 3144033 w 3818351"/>
                <a:gd name="connsiteY3" fmla="*/ 1453019 h 2605414"/>
                <a:gd name="connsiteX4" fmla="*/ 3194137 w 3818351"/>
                <a:gd name="connsiteY4" fmla="*/ 2517732 h 2605414"/>
                <a:gd name="connsiteX5" fmla="*/ 3594970 w 3818351"/>
                <a:gd name="connsiteY5" fmla="*/ 2605414 h 2605414"/>
                <a:gd name="connsiteX6" fmla="*/ 3792255 w 3818351"/>
                <a:gd name="connsiteY6" fmla="*/ 1240077 h 2605414"/>
                <a:gd name="connsiteX7" fmla="*/ 3632548 w 3818351"/>
                <a:gd name="connsiteY7" fmla="*/ 0 h 2605414"/>
                <a:gd name="connsiteX8" fmla="*/ 3231715 w 3818351"/>
                <a:gd name="connsiteY8" fmla="*/ 37578 h 2605414"/>
                <a:gd name="connsiteX9" fmla="*/ 2931091 w 3818351"/>
                <a:gd name="connsiteY9" fmla="*/ 275573 h 2605414"/>
                <a:gd name="connsiteX10" fmla="*/ 0 w 3818351"/>
                <a:gd name="connsiteY10" fmla="*/ 275573 h 2605414"/>
                <a:gd name="connsiteX11" fmla="*/ 12526 w 3818351"/>
                <a:gd name="connsiteY11" fmla="*/ 1991639 h 2605414"/>
                <a:gd name="connsiteX0" fmla="*/ 552537 w 4308258"/>
                <a:gd name="connsiteY0" fmla="*/ 2004165 h 2605414"/>
                <a:gd name="connsiteX1" fmla="*/ 1755036 w 4308258"/>
                <a:gd name="connsiteY1" fmla="*/ 1991639 h 2605414"/>
                <a:gd name="connsiteX2" fmla="*/ 2168395 w 4308258"/>
                <a:gd name="connsiteY2" fmla="*/ 1453019 h 2605414"/>
                <a:gd name="connsiteX3" fmla="*/ 3633940 w 4308258"/>
                <a:gd name="connsiteY3" fmla="*/ 1453019 h 2605414"/>
                <a:gd name="connsiteX4" fmla="*/ 3684044 w 4308258"/>
                <a:gd name="connsiteY4" fmla="*/ 2517732 h 2605414"/>
                <a:gd name="connsiteX5" fmla="*/ 4084877 w 4308258"/>
                <a:gd name="connsiteY5" fmla="*/ 2605414 h 2605414"/>
                <a:gd name="connsiteX6" fmla="*/ 4282162 w 4308258"/>
                <a:gd name="connsiteY6" fmla="*/ 1240077 h 2605414"/>
                <a:gd name="connsiteX7" fmla="*/ 4122455 w 4308258"/>
                <a:gd name="connsiteY7" fmla="*/ 0 h 2605414"/>
                <a:gd name="connsiteX8" fmla="*/ 3721622 w 4308258"/>
                <a:gd name="connsiteY8" fmla="*/ 37578 h 2605414"/>
                <a:gd name="connsiteX9" fmla="*/ 3420998 w 4308258"/>
                <a:gd name="connsiteY9" fmla="*/ 275573 h 2605414"/>
                <a:gd name="connsiteX10" fmla="*/ 489907 w 4308258"/>
                <a:gd name="connsiteY10" fmla="*/ 275573 h 2605414"/>
                <a:gd name="connsiteX11" fmla="*/ 413707 w 4308258"/>
                <a:gd name="connsiteY11" fmla="*/ 1371600 h 2605414"/>
                <a:gd name="connsiteX12" fmla="*/ 502433 w 4308258"/>
                <a:gd name="connsiteY12" fmla="*/ 1991639 h 2605414"/>
                <a:gd name="connsiteX0" fmla="*/ 247737 w 4003458"/>
                <a:gd name="connsiteY0" fmla="*/ 2004165 h 2605414"/>
                <a:gd name="connsiteX1" fmla="*/ 1450236 w 4003458"/>
                <a:gd name="connsiteY1" fmla="*/ 1991639 h 2605414"/>
                <a:gd name="connsiteX2" fmla="*/ 1863595 w 4003458"/>
                <a:gd name="connsiteY2" fmla="*/ 1453019 h 2605414"/>
                <a:gd name="connsiteX3" fmla="*/ 3329140 w 4003458"/>
                <a:gd name="connsiteY3" fmla="*/ 1453019 h 2605414"/>
                <a:gd name="connsiteX4" fmla="*/ 3379244 w 4003458"/>
                <a:gd name="connsiteY4" fmla="*/ 2517732 h 2605414"/>
                <a:gd name="connsiteX5" fmla="*/ 3780077 w 4003458"/>
                <a:gd name="connsiteY5" fmla="*/ 2605414 h 2605414"/>
                <a:gd name="connsiteX6" fmla="*/ 3977362 w 4003458"/>
                <a:gd name="connsiteY6" fmla="*/ 1240077 h 2605414"/>
                <a:gd name="connsiteX7" fmla="*/ 3817655 w 4003458"/>
                <a:gd name="connsiteY7" fmla="*/ 0 h 2605414"/>
                <a:gd name="connsiteX8" fmla="*/ 3416822 w 4003458"/>
                <a:gd name="connsiteY8" fmla="*/ 37578 h 2605414"/>
                <a:gd name="connsiteX9" fmla="*/ 3116198 w 4003458"/>
                <a:gd name="connsiteY9" fmla="*/ 275573 h 2605414"/>
                <a:gd name="connsiteX10" fmla="*/ 489907 w 4003458"/>
                <a:gd name="connsiteY10" fmla="*/ 304800 h 2605414"/>
                <a:gd name="connsiteX11" fmla="*/ 108907 w 4003458"/>
                <a:gd name="connsiteY11" fmla="*/ 1371600 h 2605414"/>
                <a:gd name="connsiteX12" fmla="*/ 197633 w 4003458"/>
                <a:gd name="connsiteY12" fmla="*/ 1991639 h 2605414"/>
                <a:gd name="connsiteX0" fmla="*/ 247737 w 4003458"/>
                <a:gd name="connsiteY0" fmla="*/ 2004165 h 2605414"/>
                <a:gd name="connsiteX1" fmla="*/ 1450236 w 4003458"/>
                <a:gd name="connsiteY1" fmla="*/ 1991639 h 2605414"/>
                <a:gd name="connsiteX2" fmla="*/ 1863595 w 4003458"/>
                <a:gd name="connsiteY2" fmla="*/ 1453019 h 2605414"/>
                <a:gd name="connsiteX3" fmla="*/ 3329140 w 4003458"/>
                <a:gd name="connsiteY3" fmla="*/ 1453019 h 2605414"/>
                <a:gd name="connsiteX4" fmla="*/ 3379244 w 4003458"/>
                <a:gd name="connsiteY4" fmla="*/ 2517732 h 2605414"/>
                <a:gd name="connsiteX5" fmla="*/ 3780077 w 4003458"/>
                <a:gd name="connsiteY5" fmla="*/ 2605414 h 2605414"/>
                <a:gd name="connsiteX6" fmla="*/ 3977362 w 4003458"/>
                <a:gd name="connsiteY6" fmla="*/ 1240077 h 2605414"/>
                <a:gd name="connsiteX7" fmla="*/ 3817655 w 4003458"/>
                <a:gd name="connsiteY7" fmla="*/ 0 h 2605414"/>
                <a:gd name="connsiteX8" fmla="*/ 3416822 w 4003458"/>
                <a:gd name="connsiteY8" fmla="*/ 37578 h 2605414"/>
                <a:gd name="connsiteX9" fmla="*/ 3116198 w 4003458"/>
                <a:gd name="connsiteY9" fmla="*/ 275573 h 2605414"/>
                <a:gd name="connsiteX10" fmla="*/ 489907 w 4003458"/>
                <a:gd name="connsiteY10" fmla="*/ 304800 h 2605414"/>
                <a:gd name="connsiteX11" fmla="*/ 108907 w 4003458"/>
                <a:gd name="connsiteY11" fmla="*/ 1371600 h 2605414"/>
                <a:gd name="connsiteX12" fmla="*/ 337507 w 4003458"/>
                <a:gd name="connsiteY12" fmla="*/ 2057400 h 2605414"/>
                <a:gd name="connsiteX0" fmla="*/ 337507 w 4003458"/>
                <a:gd name="connsiteY0" fmla="*/ 1981200 h 2605414"/>
                <a:gd name="connsiteX1" fmla="*/ 1450236 w 4003458"/>
                <a:gd name="connsiteY1" fmla="*/ 1991639 h 2605414"/>
                <a:gd name="connsiteX2" fmla="*/ 1863595 w 4003458"/>
                <a:gd name="connsiteY2" fmla="*/ 1453019 h 2605414"/>
                <a:gd name="connsiteX3" fmla="*/ 3329140 w 4003458"/>
                <a:gd name="connsiteY3" fmla="*/ 1453019 h 2605414"/>
                <a:gd name="connsiteX4" fmla="*/ 3379244 w 4003458"/>
                <a:gd name="connsiteY4" fmla="*/ 2517732 h 2605414"/>
                <a:gd name="connsiteX5" fmla="*/ 3780077 w 4003458"/>
                <a:gd name="connsiteY5" fmla="*/ 2605414 h 2605414"/>
                <a:gd name="connsiteX6" fmla="*/ 3977362 w 4003458"/>
                <a:gd name="connsiteY6" fmla="*/ 1240077 h 2605414"/>
                <a:gd name="connsiteX7" fmla="*/ 3817655 w 4003458"/>
                <a:gd name="connsiteY7" fmla="*/ 0 h 2605414"/>
                <a:gd name="connsiteX8" fmla="*/ 3416822 w 4003458"/>
                <a:gd name="connsiteY8" fmla="*/ 37578 h 2605414"/>
                <a:gd name="connsiteX9" fmla="*/ 3116198 w 4003458"/>
                <a:gd name="connsiteY9" fmla="*/ 275573 h 2605414"/>
                <a:gd name="connsiteX10" fmla="*/ 489907 w 4003458"/>
                <a:gd name="connsiteY10" fmla="*/ 304800 h 2605414"/>
                <a:gd name="connsiteX11" fmla="*/ 108907 w 4003458"/>
                <a:gd name="connsiteY11" fmla="*/ 1371600 h 2605414"/>
                <a:gd name="connsiteX12" fmla="*/ 337507 w 4003458"/>
                <a:gd name="connsiteY12" fmla="*/ 2057400 h 2605414"/>
                <a:gd name="connsiteX0" fmla="*/ 337507 w 4003458"/>
                <a:gd name="connsiteY0" fmla="*/ 1981200 h 2605414"/>
                <a:gd name="connsiteX1" fmla="*/ 413707 w 4003458"/>
                <a:gd name="connsiteY1" fmla="*/ 1981200 h 2605414"/>
                <a:gd name="connsiteX2" fmla="*/ 1450236 w 4003458"/>
                <a:gd name="connsiteY2" fmla="*/ 1991639 h 2605414"/>
                <a:gd name="connsiteX3" fmla="*/ 1863595 w 4003458"/>
                <a:gd name="connsiteY3" fmla="*/ 1453019 h 2605414"/>
                <a:gd name="connsiteX4" fmla="*/ 3329140 w 4003458"/>
                <a:gd name="connsiteY4" fmla="*/ 1453019 h 2605414"/>
                <a:gd name="connsiteX5" fmla="*/ 3379244 w 4003458"/>
                <a:gd name="connsiteY5" fmla="*/ 2517732 h 2605414"/>
                <a:gd name="connsiteX6" fmla="*/ 3780077 w 4003458"/>
                <a:gd name="connsiteY6" fmla="*/ 2605414 h 2605414"/>
                <a:gd name="connsiteX7" fmla="*/ 3977362 w 4003458"/>
                <a:gd name="connsiteY7" fmla="*/ 1240077 h 2605414"/>
                <a:gd name="connsiteX8" fmla="*/ 3817655 w 4003458"/>
                <a:gd name="connsiteY8" fmla="*/ 0 h 2605414"/>
                <a:gd name="connsiteX9" fmla="*/ 3416822 w 4003458"/>
                <a:gd name="connsiteY9" fmla="*/ 37578 h 2605414"/>
                <a:gd name="connsiteX10" fmla="*/ 3116198 w 4003458"/>
                <a:gd name="connsiteY10" fmla="*/ 275573 h 2605414"/>
                <a:gd name="connsiteX11" fmla="*/ 489907 w 4003458"/>
                <a:gd name="connsiteY11" fmla="*/ 304800 h 2605414"/>
                <a:gd name="connsiteX12" fmla="*/ 108907 w 4003458"/>
                <a:gd name="connsiteY12" fmla="*/ 1371600 h 2605414"/>
                <a:gd name="connsiteX13" fmla="*/ 337507 w 4003458"/>
                <a:gd name="connsiteY13" fmla="*/ 2057400 h 2605414"/>
                <a:gd name="connsiteX0" fmla="*/ 337507 w 4003458"/>
                <a:gd name="connsiteY0" fmla="*/ 1981200 h 2605414"/>
                <a:gd name="connsiteX1" fmla="*/ 413707 w 4003458"/>
                <a:gd name="connsiteY1" fmla="*/ 1981200 h 2605414"/>
                <a:gd name="connsiteX2" fmla="*/ 1404307 w 4003458"/>
                <a:gd name="connsiteY2" fmla="*/ 2057400 h 2605414"/>
                <a:gd name="connsiteX3" fmla="*/ 1863595 w 4003458"/>
                <a:gd name="connsiteY3" fmla="*/ 1453019 h 2605414"/>
                <a:gd name="connsiteX4" fmla="*/ 3329140 w 4003458"/>
                <a:gd name="connsiteY4" fmla="*/ 1453019 h 2605414"/>
                <a:gd name="connsiteX5" fmla="*/ 3379244 w 4003458"/>
                <a:gd name="connsiteY5" fmla="*/ 2517732 h 2605414"/>
                <a:gd name="connsiteX6" fmla="*/ 3780077 w 4003458"/>
                <a:gd name="connsiteY6" fmla="*/ 2605414 h 2605414"/>
                <a:gd name="connsiteX7" fmla="*/ 3977362 w 4003458"/>
                <a:gd name="connsiteY7" fmla="*/ 1240077 h 2605414"/>
                <a:gd name="connsiteX8" fmla="*/ 3817655 w 4003458"/>
                <a:gd name="connsiteY8" fmla="*/ 0 h 2605414"/>
                <a:gd name="connsiteX9" fmla="*/ 3416822 w 4003458"/>
                <a:gd name="connsiteY9" fmla="*/ 37578 h 2605414"/>
                <a:gd name="connsiteX10" fmla="*/ 3116198 w 4003458"/>
                <a:gd name="connsiteY10" fmla="*/ 275573 h 2605414"/>
                <a:gd name="connsiteX11" fmla="*/ 489907 w 4003458"/>
                <a:gd name="connsiteY11" fmla="*/ 304800 h 2605414"/>
                <a:gd name="connsiteX12" fmla="*/ 108907 w 4003458"/>
                <a:gd name="connsiteY12" fmla="*/ 1371600 h 2605414"/>
                <a:gd name="connsiteX13" fmla="*/ 337507 w 4003458"/>
                <a:gd name="connsiteY13" fmla="*/ 2057400 h 2605414"/>
                <a:gd name="connsiteX0" fmla="*/ 337507 w 4003458"/>
                <a:gd name="connsiteY0" fmla="*/ 1981200 h 2605414"/>
                <a:gd name="connsiteX1" fmla="*/ 413707 w 4003458"/>
                <a:gd name="connsiteY1" fmla="*/ 1981200 h 2605414"/>
                <a:gd name="connsiteX2" fmla="*/ 1404307 w 4003458"/>
                <a:gd name="connsiteY2" fmla="*/ 2057400 h 2605414"/>
                <a:gd name="connsiteX3" fmla="*/ 1863595 w 4003458"/>
                <a:gd name="connsiteY3" fmla="*/ 1453019 h 2605414"/>
                <a:gd name="connsiteX4" fmla="*/ 3329140 w 4003458"/>
                <a:gd name="connsiteY4" fmla="*/ 1453019 h 2605414"/>
                <a:gd name="connsiteX5" fmla="*/ 3379244 w 4003458"/>
                <a:gd name="connsiteY5" fmla="*/ 2517732 h 2605414"/>
                <a:gd name="connsiteX6" fmla="*/ 3780077 w 4003458"/>
                <a:gd name="connsiteY6" fmla="*/ 2605414 h 2605414"/>
                <a:gd name="connsiteX7" fmla="*/ 3977362 w 4003458"/>
                <a:gd name="connsiteY7" fmla="*/ 1240077 h 2605414"/>
                <a:gd name="connsiteX8" fmla="*/ 3817655 w 4003458"/>
                <a:gd name="connsiteY8" fmla="*/ 0 h 2605414"/>
                <a:gd name="connsiteX9" fmla="*/ 3416822 w 4003458"/>
                <a:gd name="connsiteY9" fmla="*/ 37578 h 2605414"/>
                <a:gd name="connsiteX10" fmla="*/ 3116198 w 4003458"/>
                <a:gd name="connsiteY10" fmla="*/ 275573 h 2605414"/>
                <a:gd name="connsiteX11" fmla="*/ 489907 w 4003458"/>
                <a:gd name="connsiteY11" fmla="*/ 304800 h 2605414"/>
                <a:gd name="connsiteX12" fmla="*/ 108907 w 4003458"/>
                <a:gd name="connsiteY12" fmla="*/ 1371600 h 2605414"/>
                <a:gd name="connsiteX13" fmla="*/ 337507 w 4003458"/>
                <a:gd name="connsiteY13" fmla="*/ 2057400 h 2605414"/>
                <a:gd name="connsiteX0" fmla="*/ 337507 w 4003458"/>
                <a:gd name="connsiteY0" fmla="*/ 1981200 h 2605414"/>
                <a:gd name="connsiteX1" fmla="*/ 413707 w 4003458"/>
                <a:gd name="connsiteY1" fmla="*/ 1981200 h 2605414"/>
                <a:gd name="connsiteX2" fmla="*/ 1404307 w 4003458"/>
                <a:gd name="connsiteY2" fmla="*/ 2057400 h 2605414"/>
                <a:gd name="connsiteX3" fmla="*/ 1863595 w 4003458"/>
                <a:gd name="connsiteY3" fmla="*/ 1453019 h 2605414"/>
                <a:gd name="connsiteX4" fmla="*/ 3329140 w 4003458"/>
                <a:gd name="connsiteY4" fmla="*/ 1453019 h 2605414"/>
                <a:gd name="connsiteX5" fmla="*/ 3379244 w 4003458"/>
                <a:gd name="connsiteY5" fmla="*/ 2517732 h 2605414"/>
                <a:gd name="connsiteX6" fmla="*/ 3780077 w 4003458"/>
                <a:gd name="connsiteY6" fmla="*/ 2605414 h 2605414"/>
                <a:gd name="connsiteX7" fmla="*/ 3977362 w 4003458"/>
                <a:gd name="connsiteY7" fmla="*/ 1240077 h 2605414"/>
                <a:gd name="connsiteX8" fmla="*/ 3817655 w 4003458"/>
                <a:gd name="connsiteY8" fmla="*/ 0 h 2605414"/>
                <a:gd name="connsiteX9" fmla="*/ 3416822 w 4003458"/>
                <a:gd name="connsiteY9" fmla="*/ 37578 h 2605414"/>
                <a:gd name="connsiteX10" fmla="*/ 3116198 w 4003458"/>
                <a:gd name="connsiteY10" fmla="*/ 275573 h 2605414"/>
                <a:gd name="connsiteX11" fmla="*/ 489907 w 4003458"/>
                <a:gd name="connsiteY11" fmla="*/ 304800 h 2605414"/>
                <a:gd name="connsiteX12" fmla="*/ 108907 w 4003458"/>
                <a:gd name="connsiteY12" fmla="*/ 1371600 h 2605414"/>
                <a:gd name="connsiteX13" fmla="*/ 337507 w 4003458"/>
                <a:gd name="connsiteY13" fmla="*/ 2057400 h 2605414"/>
                <a:gd name="connsiteX0" fmla="*/ 337507 w 4003458"/>
                <a:gd name="connsiteY0" fmla="*/ 1981200 h 2605414"/>
                <a:gd name="connsiteX1" fmla="*/ 413707 w 4003458"/>
                <a:gd name="connsiteY1" fmla="*/ 1981200 h 2605414"/>
                <a:gd name="connsiteX2" fmla="*/ 1404307 w 4003458"/>
                <a:gd name="connsiteY2" fmla="*/ 2057400 h 2605414"/>
                <a:gd name="connsiteX3" fmla="*/ 1863595 w 4003458"/>
                <a:gd name="connsiteY3" fmla="*/ 1453019 h 2605414"/>
                <a:gd name="connsiteX4" fmla="*/ 2699707 w 4003458"/>
                <a:gd name="connsiteY4" fmla="*/ 1371600 h 2605414"/>
                <a:gd name="connsiteX5" fmla="*/ 3329140 w 4003458"/>
                <a:gd name="connsiteY5" fmla="*/ 1453019 h 2605414"/>
                <a:gd name="connsiteX6" fmla="*/ 3379244 w 4003458"/>
                <a:gd name="connsiteY6" fmla="*/ 2517732 h 2605414"/>
                <a:gd name="connsiteX7" fmla="*/ 3780077 w 4003458"/>
                <a:gd name="connsiteY7" fmla="*/ 2605414 h 2605414"/>
                <a:gd name="connsiteX8" fmla="*/ 3977362 w 4003458"/>
                <a:gd name="connsiteY8" fmla="*/ 1240077 h 2605414"/>
                <a:gd name="connsiteX9" fmla="*/ 3817655 w 4003458"/>
                <a:gd name="connsiteY9" fmla="*/ 0 h 2605414"/>
                <a:gd name="connsiteX10" fmla="*/ 3416822 w 4003458"/>
                <a:gd name="connsiteY10" fmla="*/ 37578 h 2605414"/>
                <a:gd name="connsiteX11" fmla="*/ 3116198 w 4003458"/>
                <a:gd name="connsiteY11" fmla="*/ 275573 h 2605414"/>
                <a:gd name="connsiteX12" fmla="*/ 489907 w 4003458"/>
                <a:gd name="connsiteY12" fmla="*/ 304800 h 2605414"/>
                <a:gd name="connsiteX13" fmla="*/ 108907 w 4003458"/>
                <a:gd name="connsiteY13" fmla="*/ 1371600 h 2605414"/>
                <a:gd name="connsiteX14" fmla="*/ 337507 w 4003458"/>
                <a:gd name="connsiteY14" fmla="*/ 2057400 h 2605414"/>
                <a:gd name="connsiteX0" fmla="*/ 337507 w 4003458"/>
                <a:gd name="connsiteY0" fmla="*/ 1981200 h 2605414"/>
                <a:gd name="connsiteX1" fmla="*/ 413707 w 4003458"/>
                <a:gd name="connsiteY1" fmla="*/ 1981200 h 2605414"/>
                <a:gd name="connsiteX2" fmla="*/ 1404307 w 4003458"/>
                <a:gd name="connsiteY2" fmla="*/ 2057400 h 2605414"/>
                <a:gd name="connsiteX3" fmla="*/ 1863595 w 4003458"/>
                <a:gd name="connsiteY3" fmla="*/ 1453019 h 2605414"/>
                <a:gd name="connsiteX4" fmla="*/ 2699707 w 4003458"/>
                <a:gd name="connsiteY4" fmla="*/ 1371600 h 2605414"/>
                <a:gd name="connsiteX5" fmla="*/ 3329140 w 4003458"/>
                <a:gd name="connsiteY5" fmla="*/ 1453019 h 2605414"/>
                <a:gd name="connsiteX6" fmla="*/ 3379244 w 4003458"/>
                <a:gd name="connsiteY6" fmla="*/ 2517732 h 2605414"/>
                <a:gd name="connsiteX7" fmla="*/ 3780077 w 4003458"/>
                <a:gd name="connsiteY7" fmla="*/ 2605414 h 2605414"/>
                <a:gd name="connsiteX8" fmla="*/ 3977362 w 4003458"/>
                <a:gd name="connsiteY8" fmla="*/ 1240077 h 2605414"/>
                <a:gd name="connsiteX9" fmla="*/ 3817655 w 4003458"/>
                <a:gd name="connsiteY9" fmla="*/ 0 h 2605414"/>
                <a:gd name="connsiteX10" fmla="*/ 3416822 w 4003458"/>
                <a:gd name="connsiteY10" fmla="*/ 37578 h 2605414"/>
                <a:gd name="connsiteX11" fmla="*/ 3116198 w 4003458"/>
                <a:gd name="connsiteY11" fmla="*/ 275573 h 2605414"/>
                <a:gd name="connsiteX12" fmla="*/ 489907 w 4003458"/>
                <a:gd name="connsiteY12" fmla="*/ 304800 h 2605414"/>
                <a:gd name="connsiteX13" fmla="*/ 108907 w 4003458"/>
                <a:gd name="connsiteY13" fmla="*/ 1371600 h 2605414"/>
                <a:gd name="connsiteX14" fmla="*/ 337507 w 4003458"/>
                <a:gd name="connsiteY14" fmla="*/ 2057400 h 2605414"/>
                <a:gd name="connsiteX0" fmla="*/ 337507 w 4003458"/>
                <a:gd name="connsiteY0" fmla="*/ 1981200 h 2605414"/>
                <a:gd name="connsiteX1" fmla="*/ 413707 w 4003458"/>
                <a:gd name="connsiteY1" fmla="*/ 1981200 h 2605414"/>
                <a:gd name="connsiteX2" fmla="*/ 1404307 w 4003458"/>
                <a:gd name="connsiteY2" fmla="*/ 2057400 h 2605414"/>
                <a:gd name="connsiteX3" fmla="*/ 1863595 w 4003458"/>
                <a:gd name="connsiteY3" fmla="*/ 1453019 h 2605414"/>
                <a:gd name="connsiteX4" fmla="*/ 2699707 w 4003458"/>
                <a:gd name="connsiteY4" fmla="*/ 1371600 h 2605414"/>
                <a:gd name="connsiteX5" fmla="*/ 3329140 w 4003458"/>
                <a:gd name="connsiteY5" fmla="*/ 1453019 h 2605414"/>
                <a:gd name="connsiteX6" fmla="*/ 3379244 w 4003458"/>
                <a:gd name="connsiteY6" fmla="*/ 2517732 h 2605414"/>
                <a:gd name="connsiteX7" fmla="*/ 3780077 w 4003458"/>
                <a:gd name="connsiteY7" fmla="*/ 2605414 h 2605414"/>
                <a:gd name="connsiteX8" fmla="*/ 3977362 w 4003458"/>
                <a:gd name="connsiteY8" fmla="*/ 1240077 h 2605414"/>
                <a:gd name="connsiteX9" fmla="*/ 3817655 w 4003458"/>
                <a:gd name="connsiteY9" fmla="*/ 0 h 2605414"/>
                <a:gd name="connsiteX10" fmla="*/ 3416822 w 4003458"/>
                <a:gd name="connsiteY10" fmla="*/ 37578 h 2605414"/>
                <a:gd name="connsiteX11" fmla="*/ 3116198 w 4003458"/>
                <a:gd name="connsiteY11" fmla="*/ 275573 h 2605414"/>
                <a:gd name="connsiteX12" fmla="*/ 489907 w 4003458"/>
                <a:gd name="connsiteY12" fmla="*/ 304800 h 2605414"/>
                <a:gd name="connsiteX13" fmla="*/ 108907 w 4003458"/>
                <a:gd name="connsiteY13" fmla="*/ 1371600 h 2605414"/>
                <a:gd name="connsiteX14" fmla="*/ 337507 w 4003458"/>
                <a:gd name="connsiteY14" fmla="*/ 2057400 h 260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03458" h="2605414">
                  <a:moveTo>
                    <a:pt x="337507" y="1981200"/>
                  </a:moveTo>
                  <a:lnTo>
                    <a:pt x="413707" y="1981200"/>
                  </a:lnTo>
                  <a:cubicBezTo>
                    <a:pt x="743907" y="2006600"/>
                    <a:pt x="941540" y="2084192"/>
                    <a:pt x="1404307" y="2057400"/>
                  </a:cubicBezTo>
                  <a:cubicBezTo>
                    <a:pt x="1680576" y="1810011"/>
                    <a:pt x="1710499" y="1654479"/>
                    <a:pt x="1863595" y="1453019"/>
                  </a:cubicBezTo>
                  <a:cubicBezTo>
                    <a:pt x="2142299" y="1425879"/>
                    <a:pt x="2106808" y="1347592"/>
                    <a:pt x="2699707" y="1371600"/>
                  </a:cubicBezTo>
                  <a:cubicBezTo>
                    <a:pt x="3315570" y="1321496"/>
                    <a:pt x="3119329" y="1425879"/>
                    <a:pt x="3329140" y="1453019"/>
                  </a:cubicBezTo>
                  <a:lnTo>
                    <a:pt x="3379244" y="2517732"/>
                  </a:lnTo>
                  <a:lnTo>
                    <a:pt x="3780077" y="2605414"/>
                  </a:lnTo>
                  <a:cubicBezTo>
                    <a:pt x="3845839" y="2150302"/>
                    <a:pt x="4003458" y="1953016"/>
                    <a:pt x="3977362" y="1240077"/>
                  </a:cubicBezTo>
                  <a:cubicBezTo>
                    <a:pt x="4002414" y="544882"/>
                    <a:pt x="3870891" y="413359"/>
                    <a:pt x="3817655" y="0"/>
                  </a:cubicBezTo>
                  <a:lnTo>
                    <a:pt x="3416822" y="37578"/>
                  </a:lnTo>
                  <a:lnTo>
                    <a:pt x="3116198" y="275573"/>
                  </a:lnTo>
                  <a:lnTo>
                    <a:pt x="489907" y="304800"/>
                  </a:lnTo>
                  <a:cubicBezTo>
                    <a:pt x="0" y="451807"/>
                    <a:pt x="134307" y="1079500"/>
                    <a:pt x="108907" y="1371600"/>
                  </a:cubicBezTo>
                  <a:cubicBezTo>
                    <a:pt x="83507" y="1663700"/>
                    <a:pt x="334028" y="1918396"/>
                    <a:pt x="337507" y="2057400"/>
                  </a:cubicBezTo>
                </a:path>
              </a:pathLst>
            </a:custGeom>
            <a:solidFill>
              <a:srgbClr val="FFFFCC"/>
            </a:solidFill>
            <a:ln w="12700" cap="flat" cmpd="sng" algn="ctr">
              <a:solidFill>
                <a:schemeClr val="tx1"/>
              </a:solidFill>
              <a:prstDash val="dash"/>
              <a:round/>
              <a:headEnd type="none" w="sm" len="sm"/>
              <a:tailEnd type="none" w="sm" len="sm"/>
            </a:ln>
            <a:effectLst/>
          </p:spPr>
          <p:txBody>
            <a:bodyPr vert="horz" wrap="none" lIns="91440" tIns="45720" rIns="91440" bIns="45720" numCol="1" rtlCol="0" anchor="t" anchorCtr="0" compatLnSpc="1">
              <a:prstTxWarp prst="textNoShape">
                <a:avLst/>
              </a:prstTxWarp>
              <a:spAutoFit/>
            </a:bodyPr>
            <a:lstStyle/>
            <a:p>
              <a:pPr eaLnBrk="0" hangingPunct="0">
                <a:spcBef>
                  <a:spcPct val="0"/>
                </a:spcBef>
                <a:buClrTx/>
                <a:buSzTx/>
              </a:pPr>
              <a:endParaRPr lang="en-US" sz="2400" dirty="0"/>
            </a:p>
          </p:txBody>
        </p:sp>
        <p:cxnSp>
          <p:nvCxnSpPr>
            <p:cNvPr id="7" name="Straight Connector 6"/>
            <p:cNvCxnSpPr/>
            <p:nvPr/>
          </p:nvCxnSpPr>
          <p:spPr>
            <a:xfrm>
              <a:off x="937137" y="3986690"/>
              <a:ext cx="2701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37137" y="3677966"/>
              <a:ext cx="38590" cy="1968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599879" y="3677966"/>
              <a:ext cx="38590" cy="1968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786127" y="3870919"/>
              <a:ext cx="38590" cy="154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673708" y="3870919"/>
              <a:ext cx="38590" cy="154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245861" y="3909509"/>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2172032" y="3909509"/>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098203" y="3909509"/>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937137" y="4526956"/>
              <a:ext cx="2701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786127" y="4411185"/>
              <a:ext cx="38590" cy="154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673708" y="4411185"/>
              <a:ext cx="38590" cy="154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245861" y="4449775"/>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2172032" y="4449775"/>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3098203" y="4449775"/>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p:cNvCxnSpPr/>
            <p:nvPr/>
          </p:nvCxnSpPr>
          <p:spPr>
            <a:xfrm>
              <a:off x="937137" y="5067223"/>
              <a:ext cx="2701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786127" y="4951452"/>
              <a:ext cx="38590" cy="154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2673708" y="4951452"/>
              <a:ext cx="38590" cy="154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245861" y="4990042"/>
              <a:ext cx="154362" cy="15436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2172032" y="4990042"/>
              <a:ext cx="154362" cy="154362"/>
            </a:xfrm>
            <a:prstGeom prst="rect">
              <a:avLst/>
            </a:prstGeom>
            <a:solidFill>
              <a:schemeClr val="bg1"/>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3098203" y="4990042"/>
              <a:ext cx="154362" cy="154362"/>
            </a:xfrm>
            <a:prstGeom prst="rect">
              <a:avLst/>
            </a:prstGeom>
            <a:solidFill>
              <a:schemeClr val="bg1"/>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26"/>
            <p:cNvSpPr/>
            <p:nvPr/>
          </p:nvSpPr>
          <p:spPr>
            <a:xfrm>
              <a:off x="960885" y="3124200"/>
              <a:ext cx="837117" cy="777888"/>
            </a:xfrm>
            <a:custGeom>
              <a:avLst/>
              <a:gdLst>
                <a:gd name="connsiteX0" fmla="*/ 1652954 w 1652954"/>
                <a:gd name="connsiteY0" fmla="*/ 1793631 h 1793631"/>
                <a:gd name="connsiteX1" fmla="*/ 1652954 w 1652954"/>
                <a:gd name="connsiteY1" fmla="*/ 1213339 h 1793631"/>
                <a:gd name="connsiteX2" fmla="*/ 0 w 1652954"/>
                <a:gd name="connsiteY2" fmla="*/ 0 h 1793631"/>
              </a:gdLst>
              <a:ahLst/>
              <a:cxnLst>
                <a:cxn ang="0">
                  <a:pos x="connsiteX0" y="connsiteY0"/>
                </a:cxn>
                <a:cxn ang="0">
                  <a:pos x="connsiteX1" y="connsiteY1"/>
                </a:cxn>
                <a:cxn ang="0">
                  <a:pos x="connsiteX2" y="connsiteY2"/>
                </a:cxn>
              </a:cxnLst>
              <a:rect l="l" t="t" r="r" b="b"/>
              <a:pathLst>
                <a:path w="1652954" h="1793631">
                  <a:moveTo>
                    <a:pt x="1652954" y="1793631"/>
                  </a:moveTo>
                  <a:lnTo>
                    <a:pt x="1652954" y="1213339"/>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Freeform 27"/>
            <p:cNvSpPr/>
            <p:nvPr/>
          </p:nvSpPr>
          <p:spPr>
            <a:xfrm flipH="1">
              <a:off x="2712299" y="3124200"/>
              <a:ext cx="837117" cy="806088"/>
            </a:xfrm>
            <a:custGeom>
              <a:avLst/>
              <a:gdLst>
                <a:gd name="connsiteX0" fmla="*/ 1652954 w 1652954"/>
                <a:gd name="connsiteY0" fmla="*/ 1793631 h 1793631"/>
                <a:gd name="connsiteX1" fmla="*/ 1652954 w 1652954"/>
                <a:gd name="connsiteY1" fmla="*/ 1213339 h 1793631"/>
                <a:gd name="connsiteX2" fmla="*/ 0 w 1652954"/>
                <a:gd name="connsiteY2" fmla="*/ 0 h 1793631"/>
              </a:gdLst>
              <a:ahLst/>
              <a:cxnLst>
                <a:cxn ang="0">
                  <a:pos x="connsiteX0" y="connsiteY0"/>
                </a:cxn>
                <a:cxn ang="0">
                  <a:pos x="connsiteX1" y="connsiteY1"/>
                </a:cxn>
                <a:cxn ang="0">
                  <a:pos x="connsiteX2" y="connsiteY2"/>
                </a:cxn>
              </a:cxnLst>
              <a:rect l="l" t="t" r="r" b="b"/>
              <a:pathLst>
                <a:path w="1652954" h="1793631">
                  <a:moveTo>
                    <a:pt x="1652954" y="1793631"/>
                  </a:moveTo>
                  <a:lnTo>
                    <a:pt x="1652954" y="1213339"/>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Freeform 28"/>
            <p:cNvSpPr/>
            <p:nvPr/>
          </p:nvSpPr>
          <p:spPr>
            <a:xfrm flipH="1" flipV="1">
              <a:off x="2673708" y="4526956"/>
              <a:ext cx="887581" cy="1543619"/>
            </a:xfrm>
            <a:custGeom>
              <a:avLst/>
              <a:gdLst>
                <a:gd name="connsiteX0" fmla="*/ 1652954 w 1652954"/>
                <a:gd name="connsiteY0" fmla="*/ 1793631 h 1793631"/>
                <a:gd name="connsiteX1" fmla="*/ 1652954 w 1652954"/>
                <a:gd name="connsiteY1" fmla="*/ 1213339 h 1793631"/>
                <a:gd name="connsiteX2" fmla="*/ 0 w 1652954"/>
                <a:gd name="connsiteY2" fmla="*/ 0 h 1793631"/>
                <a:gd name="connsiteX0" fmla="*/ 2667000 w 2667000"/>
                <a:gd name="connsiteY0" fmla="*/ 3733800 h 3733800"/>
                <a:gd name="connsiteX1" fmla="*/ 2667000 w 2667000"/>
                <a:gd name="connsiteY1" fmla="*/ 3153508 h 3733800"/>
                <a:gd name="connsiteX2" fmla="*/ 0 w 2667000"/>
                <a:gd name="connsiteY2" fmla="*/ 0 h 3733800"/>
                <a:gd name="connsiteX0" fmla="*/ 2667000 w 2667000"/>
                <a:gd name="connsiteY0" fmla="*/ 3733800 h 3733800"/>
                <a:gd name="connsiteX1" fmla="*/ 2667000 w 2667000"/>
                <a:gd name="connsiteY1" fmla="*/ 3153508 h 3733800"/>
                <a:gd name="connsiteX2" fmla="*/ 1447800 w 2667000"/>
                <a:gd name="connsiteY2" fmla="*/ 1981201 h 3733800"/>
                <a:gd name="connsiteX3" fmla="*/ 0 w 2667000"/>
                <a:gd name="connsiteY3" fmla="*/ 0 h 3733800"/>
                <a:gd name="connsiteX0" fmla="*/ 2667000 w 2667000"/>
                <a:gd name="connsiteY0" fmla="*/ 3733800 h 3733800"/>
                <a:gd name="connsiteX1" fmla="*/ 2667000 w 2667000"/>
                <a:gd name="connsiteY1" fmla="*/ 3153508 h 3733800"/>
                <a:gd name="connsiteX2" fmla="*/ 1905000 w 2667000"/>
                <a:gd name="connsiteY2" fmla="*/ 20574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1905000 w 2667000"/>
                <a:gd name="connsiteY3" fmla="*/ 1447801 h 3733800"/>
                <a:gd name="connsiteX4" fmla="*/ 0 w 2667000"/>
                <a:gd name="connsiteY4" fmla="*/ 0 h 3733800"/>
                <a:gd name="connsiteX0" fmla="*/ 1752600 w 1752600"/>
                <a:gd name="connsiteY0" fmla="*/ 3047999 h 3047999"/>
                <a:gd name="connsiteX1" fmla="*/ 1752600 w 1752600"/>
                <a:gd name="connsiteY1" fmla="*/ 2467707 h 3047999"/>
                <a:gd name="connsiteX2" fmla="*/ 1295400 w 1752600"/>
                <a:gd name="connsiteY2" fmla="*/ 2209800 h 3047999"/>
                <a:gd name="connsiteX3" fmla="*/ 990600 w 1752600"/>
                <a:gd name="connsiteY3" fmla="*/ 762000 h 3047999"/>
                <a:gd name="connsiteX4" fmla="*/ 0 w 1752600"/>
                <a:gd name="connsiteY4" fmla="*/ 0 h 304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3047999">
                  <a:moveTo>
                    <a:pt x="1752600" y="3047999"/>
                  </a:moveTo>
                  <a:lnTo>
                    <a:pt x="1752600" y="2467707"/>
                  </a:lnTo>
                  <a:lnTo>
                    <a:pt x="1295400" y="2209800"/>
                  </a:lnTo>
                  <a:lnTo>
                    <a:pt x="990600" y="762000"/>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Freeform 29"/>
            <p:cNvSpPr/>
            <p:nvPr/>
          </p:nvSpPr>
          <p:spPr>
            <a:xfrm flipV="1">
              <a:off x="898546" y="4526956"/>
              <a:ext cx="887581" cy="1543619"/>
            </a:xfrm>
            <a:custGeom>
              <a:avLst/>
              <a:gdLst>
                <a:gd name="connsiteX0" fmla="*/ 1652954 w 1652954"/>
                <a:gd name="connsiteY0" fmla="*/ 1793631 h 1793631"/>
                <a:gd name="connsiteX1" fmla="*/ 1652954 w 1652954"/>
                <a:gd name="connsiteY1" fmla="*/ 1213339 h 1793631"/>
                <a:gd name="connsiteX2" fmla="*/ 0 w 1652954"/>
                <a:gd name="connsiteY2" fmla="*/ 0 h 1793631"/>
                <a:gd name="connsiteX0" fmla="*/ 2667000 w 2667000"/>
                <a:gd name="connsiteY0" fmla="*/ 3733800 h 3733800"/>
                <a:gd name="connsiteX1" fmla="*/ 2667000 w 2667000"/>
                <a:gd name="connsiteY1" fmla="*/ 3153508 h 3733800"/>
                <a:gd name="connsiteX2" fmla="*/ 0 w 2667000"/>
                <a:gd name="connsiteY2" fmla="*/ 0 h 3733800"/>
                <a:gd name="connsiteX0" fmla="*/ 2667000 w 2667000"/>
                <a:gd name="connsiteY0" fmla="*/ 3733800 h 3733800"/>
                <a:gd name="connsiteX1" fmla="*/ 2667000 w 2667000"/>
                <a:gd name="connsiteY1" fmla="*/ 3153508 h 3733800"/>
                <a:gd name="connsiteX2" fmla="*/ 1447800 w 2667000"/>
                <a:gd name="connsiteY2" fmla="*/ 1981201 h 3733800"/>
                <a:gd name="connsiteX3" fmla="*/ 0 w 2667000"/>
                <a:gd name="connsiteY3" fmla="*/ 0 h 3733800"/>
                <a:gd name="connsiteX0" fmla="*/ 2667000 w 2667000"/>
                <a:gd name="connsiteY0" fmla="*/ 3733800 h 3733800"/>
                <a:gd name="connsiteX1" fmla="*/ 2667000 w 2667000"/>
                <a:gd name="connsiteY1" fmla="*/ 3153508 h 3733800"/>
                <a:gd name="connsiteX2" fmla="*/ 1905000 w 2667000"/>
                <a:gd name="connsiteY2" fmla="*/ 20574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1905000 w 2667000"/>
                <a:gd name="connsiteY3" fmla="*/ 1447801 h 3733800"/>
                <a:gd name="connsiteX4" fmla="*/ 0 w 2667000"/>
                <a:gd name="connsiteY4" fmla="*/ 0 h 3733800"/>
                <a:gd name="connsiteX0" fmla="*/ 1752600 w 1752600"/>
                <a:gd name="connsiteY0" fmla="*/ 3047999 h 3047999"/>
                <a:gd name="connsiteX1" fmla="*/ 1752600 w 1752600"/>
                <a:gd name="connsiteY1" fmla="*/ 2467707 h 3047999"/>
                <a:gd name="connsiteX2" fmla="*/ 1295400 w 1752600"/>
                <a:gd name="connsiteY2" fmla="*/ 2209800 h 3047999"/>
                <a:gd name="connsiteX3" fmla="*/ 990600 w 1752600"/>
                <a:gd name="connsiteY3" fmla="*/ 762000 h 3047999"/>
                <a:gd name="connsiteX4" fmla="*/ 0 w 1752600"/>
                <a:gd name="connsiteY4" fmla="*/ 0 h 304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3047999">
                  <a:moveTo>
                    <a:pt x="1752600" y="3047999"/>
                  </a:moveTo>
                  <a:lnTo>
                    <a:pt x="1752600" y="2467707"/>
                  </a:lnTo>
                  <a:lnTo>
                    <a:pt x="1295400" y="2209800"/>
                  </a:lnTo>
                  <a:lnTo>
                    <a:pt x="990600" y="762000"/>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1" name="Straight Arrow Connector 30"/>
            <p:cNvCxnSpPr>
              <a:stCxn id="22" idx="2"/>
            </p:cNvCxnSpPr>
            <p:nvPr/>
          </p:nvCxnSpPr>
          <p:spPr>
            <a:xfrm rot="5400000">
              <a:off x="1541969" y="5361846"/>
              <a:ext cx="519487" cy="742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63782" y="3385145"/>
              <a:ext cx="710451" cy="498598"/>
            </a:xfrm>
            <a:prstGeom prst="rect">
              <a:avLst/>
            </a:prstGeom>
            <a:noFill/>
          </p:spPr>
          <p:txBody>
            <a:bodyPr wrap="none" rtlCol="0">
              <a:spAutoFit/>
            </a:bodyPr>
            <a:lstStyle/>
            <a:p>
              <a:r>
                <a:rPr lang="en-US" sz="1200" dirty="0"/>
                <a:t>50 MW</a:t>
              </a:r>
            </a:p>
            <a:p>
              <a:r>
                <a:rPr lang="en-US" sz="1200" dirty="0"/>
                <a:t>20 Mvar</a:t>
              </a:r>
            </a:p>
          </p:txBody>
        </p:sp>
        <p:sp>
          <p:nvSpPr>
            <p:cNvPr id="33" name="TextBox 32"/>
            <p:cNvSpPr txBox="1"/>
            <p:nvPr/>
          </p:nvSpPr>
          <p:spPr>
            <a:xfrm>
              <a:off x="2301240" y="3063240"/>
              <a:ext cx="761747" cy="498598"/>
            </a:xfrm>
            <a:prstGeom prst="rect">
              <a:avLst/>
            </a:prstGeom>
            <a:noFill/>
          </p:spPr>
          <p:txBody>
            <a:bodyPr wrap="none" rtlCol="0">
              <a:spAutoFit/>
            </a:bodyPr>
            <a:lstStyle/>
            <a:p>
              <a:r>
                <a:rPr lang="en-US" sz="1200" dirty="0"/>
                <a:t> -30 MW</a:t>
              </a:r>
            </a:p>
            <a:p>
              <a:r>
                <a:rPr lang="en-US" sz="1200" dirty="0"/>
                <a:t>-18 Mvar</a:t>
              </a:r>
            </a:p>
          </p:txBody>
        </p:sp>
        <p:sp>
          <p:nvSpPr>
            <p:cNvPr id="34" name="TextBox 33"/>
            <p:cNvSpPr txBox="1"/>
            <p:nvPr/>
          </p:nvSpPr>
          <p:spPr>
            <a:xfrm>
              <a:off x="1029019" y="5929360"/>
              <a:ext cx="761747" cy="498598"/>
            </a:xfrm>
            <a:prstGeom prst="rect">
              <a:avLst/>
            </a:prstGeom>
            <a:noFill/>
          </p:spPr>
          <p:txBody>
            <a:bodyPr wrap="none" rtlCol="0">
              <a:spAutoFit/>
            </a:bodyPr>
            <a:lstStyle/>
            <a:p>
              <a:r>
                <a:rPr lang="en-US" sz="1200" dirty="0"/>
                <a:t>-40 MW</a:t>
              </a:r>
            </a:p>
            <a:p>
              <a:r>
                <a:rPr lang="en-US" sz="1200" dirty="0"/>
                <a:t>-10 Mvar</a:t>
              </a:r>
            </a:p>
          </p:txBody>
        </p:sp>
        <p:sp>
          <p:nvSpPr>
            <p:cNvPr id="35" name="TextBox 34"/>
            <p:cNvSpPr txBox="1"/>
            <p:nvPr/>
          </p:nvSpPr>
          <p:spPr>
            <a:xfrm>
              <a:off x="1877090" y="5537942"/>
              <a:ext cx="710451" cy="498598"/>
            </a:xfrm>
            <a:prstGeom prst="rect">
              <a:avLst/>
            </a:prstGeom>
            <a:noFill/>
          </p:spPr>
          <p:txBody>
            <a:bodyPr wrap="none" rtlCol="0">
              <a:spAutoFit/>
            </a:bodyPr>
            <a:lstStyle/>
            <a:p>
              <a:r>
                <a:rPr lang="en-US" sz="1200" dirty="0"/>
                <a:t> 10 MW</a:t>
              </a:r>
            </a:p>
            <a:p>
              <a:r>
                <a:rPr lang="en-US" sz="1200" dirty="0"/>
                <a:t>  3 Mvar</a:t>
              </a:r>
            </a:p>
          </p:txBody>
        </p:sp>
        <p:sp>
          <p:nvSpPr>
            <p:cNvPr id="36" name="TextBox 35"/>
            <p:cNvSpPr txBox="1"/>
            <p:nvPr/>
          </p:nvSpPr>
          <p:spPr>
            <a:xfrm>
              <a:off x="2986107" y="5929360"/>
              <a:ext cx="710451" cy="498598"/>
            </a:xfrm>
            <a:prstGeom prst="rect">
              <a:avLst/>
            </a:prstGeom>
            <a:noFill/>
          </p:spPr>
          <p:txBody>
            <a:bodyPr wrap="none" rtlCol="0">
              <a:spAutoFit/>
            </a:bodyPr>
            <a:lstStyle/>
            <a:p>
              <a:r>
                <a:rPr lang="en-US" sz="1200" dirty="0"/>
                <a:t> 10 MW</a:t>
              </a:r>
            </a:p>
            <a:p>
              <a:r>
                <a:rPr lang="en-US" sz="1200" dirty="0"/>
                <a:t>  5 Mvar</a:t>
              </a:r>
            </a:p>
          </p:txBody>
        </p:sp>
        <p:sp>
          <p:nvSpPr>
            <p:cNvPr id="37" name="Right Arrow 36"/>
            <p:cNvSpPr/>
            <p:nvPr/>
          </p:nvSpPr>
          <p:spPr bwMode="auto">
            <a:xfrm>
              <a:off x="4191000" y="4267200"/>
              <a:ext cx="245474" cy="917079"/>
            </a:xfrm>
            <a:prstGeom prst="rightArrow">
              <a:avLst/>
            </a:prstGeom>
            <a:solidFill>
              <a:srgbClr val="FFE6E6"/>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spAutoFit/>
            </a:bodyPr>
            <a:lstStyle/>
            <a:p>
              <a:pPr eaLnBrk="0" hangingPunct="0">
                <a:spcBef>
                  <a:spcPct val="0"/>
                </a:spcBef>
                <a:buClrTx/>
                <a:buSzTx/>
              </a:pPr>
              <a:endParaRPr lang="en-US" sz="2400" dirty="0"/>
            </a:p>
          </p:txBody>
        </p:sp>
      </p:grpSp>
      <p:grpSp>
        <p:nvGrpSpPr>
          <p:cNvPr id="38" name="Group 37"/>
          <p:cNvGrpSpPr/>
          <p:nvPr/>
        </p:nvGrpSpPr>
        <p:grpSpPr>
          <a:xfrm>
            <a:off x="6858000" y="3657600"/>
            <a:ext cx="3170349" cy="3022242"/>
            <a:chOff x="5334000" y="3276600"/>
            <a:chExt cx="3170349" cy="3022242"/>
          </a:xfrm>
        </p:grpSpPr>
        <p:sp>
          <p:nvSpPr>
            <p:cNvPr id="39" name="Rectangle 38"/>
            <p:cNvSpPr/>
            <p:nvPr/>
          </p:nvSpPr>
          <p:spPr>
            <a:xfrm>
              <a:off x="5334000" y="4495800"/>
              <a:ext cx="3079124"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p:cNvSpPr/>
            <p:nvPr/>
          </p:nvSpPr>
          <p:spPr>
            <a:xfrm>
              <a:off x="5406815" y="3429000"/>
              <a:ext cx="977804" cy="1061021"/>
            </a:xfrm>
            <a:custGeom>
              <a:avLst/>
              <a:gdLst>
                <a:gd name="connsiteX0" fmla="*/ 1652954 w 1652954"/>
                <a:gd name="connsiteY0" fmla="*/ 1793631 h 1793631"/>
                <a:gd name="connsiteX1" fmla="*/ 1652954 w 1652954"/>
                <a:gd name="connsiteY1" fmla="*/ 1213339 h 1793631"/>
                <a:gd name="connsiteX2" fmla="*/ 0 w 1652954"/>
                <a:gd name="connsiteY2" fmla="*/ 0 h 1793631"/>
              </a:gdLst>
              <a:ahLst/>
              <a:cxnLst>
                <a:cxn ang="0">
                  <a:pos x="connsiteX0" y="connsiteY0"/>
                </a:cxn>
                <a:cxn ang="0">
                  <a:pos x="connsiteX1" y="connsiteY1"/>
                </a:cxn>
                <a:cxn ang="0">
                  <a:pos x="connsiteX2" y="connsiteY2"/>
                </a:cxn>
              </a:cxnLst>
              <a:rect l="l" t="t" r="r" b="b"/>
              <a:pathLst>
                <a:path w="1652954" h="1793631">
                  <a:moveTo>
                    <a:pt x="1652954" y="1793631"/>
                  </a:moveTo>
                  <a:lnTo>
                    <a:pt x="1652954" y="1213339"/>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Freeform 40"/>
            <p:cNvSpPr/>
            <p:nvPr/>
          </p:nvSpPr>
          <p:spPr>
            <a:xfrm flipH="1">
              <a:off x="7452575" y="3461940"/>
              <a:ext cx="977804" cy="1061021"/>
            </a:xfrm>
            <a:custGeom>
              <a:avLst/>
              <a:gdLst>
                <a:gd name="connsiteX0" fmla="*/ 1652954 w 1652954"/>
                <a:gd name="connsiteY0" fmla="*/ 1793631 h 1793631"/>
                <a:gd name="connsiteX1" fmla="*/ 1652954 w 1652954"/>
                <a:gd name="connsiteY1" fmla="*/ 1213339 h 1793631"/>
                <a:gd name="connsiteX2" fmla="*/ 0 w 1652954"/>
                <a:gd name="connsiteY2" fmla="*/ 0 h 1793631"/>
              </a:gdLst>
              <a:ahLst/>
              <a:cxnLst>
                <a:cxn ang="0">
                  <a:pos x="connsiteX0" y="connsiteY0"/>
                </a:cxn>
                <a:cxn ang="0">
                  <a:pos x="connsiteX1" y="connsiteY1"/>
                </a:cxn>
                <a:cxn ang="0">
                  <a:pos x="connsiteX2" y="connsiteY2"/>
                </a:cxn>
              </a:cxnLst>
              <a:rect l="l" t="t" r="r" b="b"/>
              <a:pathLst>
                <a:path w="1652954" h="1793631">
                  <a:moveTo>
                    <a:pt x="1652954" y="1793631"/>
                  </a:moveTo>
                  <a:lnTo>
                    <a:pt x="1652954" y="1213339"/>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41"/>
            <p:cNvSpPr/>
            <p:nvPr/>
          </p:nvSpPr>
          <p:spPr>
            <a:xfrm flipH="1" flipV="1">
              <a:off x="7467600" y="4495800"/>
              <a:ext cx="1036749" cy="1803042"/>
            </a:xfrm>
            <a:custGeom>
              <a:avLst/>
              <a:gdLst>
                <a:gd name="connsiteX0" fmla="*/ 1652954 w 1652954"/>
                <a:gd name="connsiteY0" fmla="*/ 1793631 h 1793631"/>
                <a:gd name="connsiteX1" fmla="*/ 1652954 w 1652954"/>
                <a:gd name="connsiteY1" fmla="*/ 1213339 h 1793631"/>
                <a:gd name="connsiteX2" fmla="*/ 0 w 1652954"/>
                <a:gd name="connsiteY2" fmla="*/ 0 h 1793631"/>
                <a:gd name="connsiteX0" fmla="*/ 2667000 w 2667000"/>
                <a:gd name="connsiteY0" fmla="*/ 3733800 h 3733800"/>
                <a:gd name="connsiteX1" fmla="*/ 2667000 w 2667000"/>
                <a:gd name="connsiteY1" fmla="*/ 3153508 h 3733800"/>
                <a:gd name="connsiteX2" fmla="*/ 0 w 2667000"/>
                <a:gd name="connsiteY2" fmla="*/ 0 h 3733800"/>
                <a:gd name="connsiteX0" fmla="*/ 2667000 w 2667000"/>
                <a:gd name="connsiteY0" fmla="*/ 3733800 h 3733800"/>
                <a:gd name="connsiteX1" fmla="*/ 2667000 w 2667000"/>
                <a:gd name="connsiteY1" fmla="*/ 3153508 h 3733800"/>
                <a:gd name="connsiteX2" fmla="*/ 1447800 w 2667000"/>
                <a:gd name="connsiteY2" fmla="*/ 1981201 h 3733800"/>
                <a:gd name="connsiteX3" fmla="*/ 0 w 2667000"/>
                <a:gd name="connsiteY3" fmla="*/ 0 h 3733800"/>
                <a:gd name="connsiteX0" fmla="*/ 2667000 w 2667000"/>
                <a:gd name="connsiteY0" fmla="*/ 3733800 h 3733800"/>
                <a:gd name="connsiteX1" fmla="*/ 2667000 w 2667000"/>
                <a:gd name="connsiteY1" fmla="*/ 3153508 h 3733800"/>
                <a:gd name="connsiteX2" fmla="*/ 1905000 w 2667000"/>
                <a:gd name="connsiteY2" fmla="*/ 20574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1905000 w 2667000"/>
                <a:gd name="connsiteY3" fmla="*/ 1447801 h 3733800"/>
                <a:gd name="connsiteX4" fmla="*/ 0 w 2667000"/>
                <a:gd name="connsiteY4" fmla="*/ 0 h 3733800"/>
                <a:gd name="connsiteX0" fmla="*/ 1752600 w 1752600"/>
                <a:gd name="connsiteY0" fmla="*/ 3047999 h 3047999"/>
                <a:gd name="connsiteX1" fmla="*/ 1752600 w 1752600"/>
                <a:gd name="connsiteY1" fmla="*/ 2467707 h 3047999"/>
                <a:gd name="connsiteX2" fmla="*/ 1295400 w 1752600"/>
                <a:gd name="connsiteY2" fmla="*/ 2209800 h 3047999"/>
                <a:gd name="connsiteX3" fmla="*/ 990600 w 1752600"/>
                <a:gd name="connsiteY3" fmla="*/ 762000 h 3047999"/>
                <a:gd name="connsiteX4" fmla="*/ 0 w 1752600"/>
                <a:gd name="connsiteY4" fmla="*/ 0 h 304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3047999">
                  <a:moveTo>
                    <a:pt x="1752600" y="3047999"/>
                  </a:moveTo>
                  <a:lnTo>
                    <a:pt x="1752600" y="2467707"/>
                  </a:lnTo>
                  <a:lnTo>
                    <a:pt x="1295400" y="2209800"/>
                  </a:lnTo>
                  <a:lnTo>
                    <a:pt x="990600" y="762000"/>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Freeform 42"/>
            <p:cNvSpPr/>
            <p:nvPr/>
          </p:nvSpPr>
          <p:spPr>
            <a:xfrm flipV="1">
              <a:off x="5334000" y="4495800"/>
              <a:ext cx="1036749" cy="1803042"/>
            </a:xfrm>
            <a:custGeom>
              <a:avLst/>
              <a:gdLst>
                <a:gd name="connsiteX0" fmla="*/ 1652954 w 1652954"/>
                <a:gd name="connsiteY0" fmla="*/ 1793631 h 1793631"/>
                <a:gd name="connsiteX1" fmla="*/ 1652954 w 1652954"/>
                <a:gd name="connsiteY1" fmla="*/ 1213339 h 1793631"/>
                <a:gd name="connsiteX2" fmla="*/ 0 w 1652954"/>
                <a:gd name="connsiteY2" fmla="*/ 0 h 1793631"/>
                <a:gd name="connsiteX0" fmla="*/ 2667000 w 2667000"/>
                <a:gd name="connsiteY0" fmla="*/ 3733800 h 3733800"/>
                <a:gd name="connsiteX1" fmla="*/ 2667000 w 2667000"/>
                <a:gd name="connsiteY1" fmla="*/ 3153508 h 3733800"/>
                <a:gd name="connsiteX2" fmla="*/ 0 w 2667000"/>
                <a:gd name="connsiteY2" fmla="*/ 0 h 3733800"/>
                <a:gd name="connsiteX0" fmla="*/ 2667000 w 2667000"/>
                <a:gd name="connsiteY0" fmla="*/ 3733800 h 3733800"/>
                <a:gd name="connsiteX1" fmla="*/ 2667000 w 2667000"/>
                <a:gd name="connsiteY1" fmla="*/ 3153508 h 3733800"/>
                <a:gd name="connsiteX2" fmla="*/ 1447800 w 2667000"/>
                <a:gd name="connsiteY2" fmla="*/ 1981201 h 3733800"/>
                <a:gd name="connsiteX3" fmla="*/ 0 w 2667000"/>
                <a:gd name="connsiteY3" fmla="*/ 0 h 3733800"/>
                <a:gd name="connsiteX0" fmla="*/ 2667000 w 2667000"/>
                <a:gd name="connsiteY0" fmla="*/ 3733800 h 3733800"/>
                <a:gd name="connsiteX1" fmla="*/ 2667000 w 2667000"/>
                <a:gd name="connsiteY1" fmla="*/ 3153508 h 3733800"/>
                <a:gd name="connsiteX2" fmla="*/ 1905000 w 2667000"/>
                <a:gd name="connsiteY2" fmla="*/ 20574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0 w 2667000"/>
                <a:gd name="connsiteY3" fmla="*/ 0 h 3733800"/>
                <a:gd name="connsiteX0" fmla="*/ 2667000 w 2667000"/>
                <a:gd name="connsiteY0" fmla="*/ 3733800 h 3733800"/>
                <a:gd name="connsiteX1" fmla="*/ 2667000 w 2667000"/>
                <a:gd name="connsiteY1" fmla="*/ 3153508 h 3733800"/>
                <a:gd name="connsiteX2" fmla="*/ 2209800 w 2667000"/>
                <a:gd name="connsiteY2" fmla="*/ 2895601 h 3733800"/>
                <a:gd name="connsiteX3" fmla="*/ 1905000 w 2667000"/>
                <a:gd name="connsiteY3" fmla="*/ 1447801 h 3733800"/>
                <a:gd name="connsiteX4" fmla="*/ 0 w 2667000"/>
                <a:gd name="connsiteY4" fmla="*/ 0 h 3733800"/>
                <a:gd name="connsiteX0" fmla="*/ 1752600 w 1752600"/>
                <a:gd name="connsiteY0" fmla="*/ 3047999 h 3047999"/>
                <a:gd name="connsiteX1" fmla="*/ 1752600 w 1752600"/>
                <a:gd name="connsiteY1" fmla="*/ 2467707 h 3047999"/>
                <a:gd name="connsiteX2" fmla="*/ 1295400 w 1752600"/>
                <a:gd name="connsiteY2" fmla="*/ 2209800 h 3047999"/>
                <a:gd name="connsiteX3" fmla="*/ 990600 w 1752600"/>
                <a:gd name="connsiteY3" fmla="*/ 762000 h 3047999"/>
                <a:gd name="connsiteX4" fmla="*/ 0 w 1752600"/>
                <a:gd name="connsiteY4" fmla="*/ 0 h 304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3047999">
                  <a:moveTo>
                    <a:pt x="1752600" y="3047999"/>
                  </a:moveTo>
                  <a:lnTo>
                    <a:pt x="1752600" y="2467707"/>
                  </a:lnTo>
                  <a:lnTo>
                    <a:pt x="1295400" y="2209800"/>
                  </a:lnTo>
                  <a:lnTo>
                    <a:pt x="990600" y="762000"/>
                  </a:lnTo>
                  <a:lnTo>
                    <a:pt x="0" y="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4" name="Straight Arrow Connector 43"/>
            <p:cNvCxnSpPr/>
            <p:nvPr/>
          </p:nvCxnSpPr>
          <p:spPr>
            <a:xfrm rot="5400000">
              <a:off x="6558938" y="4794862"/>
              <a:ext cx="606793" cy="866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06640" y="3276600"/>
              <a:ext cx="761747" cy="498598"/>
            </a:xfrm>
            <a:prstGeom prst="rect">
              <a:avLst/>
            </a:prstGeom>
            <a:noFill/>
          </p:spPr>
          <p:txBody>
            <a:bodyPr wrap="none" rtlCol="0">
              <a:spAutoFit/>
            </a:bodyPr>
            <a:lstStyle/>
            <a:p>
              <a:r>
                <a:rPr lang="en-US" sz="1200" dirty="0"/>
                <a:t> -30 MW</a:t>
              </a:r>
            </a:p>
            <a:p>
              <a:r>
                <a:rPr lang="en-US" sz="1200" dirty="0"/>
                <a:t>-18 Mvar</a:t>
              </a:r>
            </a:p>
          </p:txBody>
        </p:sp>
        <p:sp>
          <p:nvSpPr>
            <p:cNvPr id="46" name="TextBox 45"/>
            <p:cNvSpPr txBox="1"/>
            <p:nvPr/>
          </p:nvSpPr>
          <p:spPr>
            <a:xfrm>
              <a:off x="5867400" y="5791200"/>
              <a:ext cx="761747" cy="498598"/>
            </a:xfrm>
            <a:prstGeom prst="rect">
              <a:avLst/>
            </a:prstGeom>
            <a:noFill/>
          </p:spPr>
          <p:txBody>
            <a:bodyPr wrap="none" rtlCol="0">
              <a:spAutoFit/>
            </a:bodyPr>
            <a:lstStyle/>
            <a:p>
              <a:r>
                <a:rPr lang="en-US" sz="1200" dirty="0"/>
                <a:t>-40 MW</a:t>
              </a:r>
            </a:p>
            <a:p>
              <a:r>
                <a:rPr lang="en-US" sz="1200" dirty="0"/>
                <a:t>-10 Mvar</a:t>
              </a:r>
            </a:p>
          </p:txBody>
        </p:sp>
        <p:sp>
          <p:nvSpPr>
            <p:cNvPr id="47" name="TextBox 46"/>
            <p:cNvSpPr txBox="1"/>
            <p:nvPr/>
          </p:nvSpPr>
          <p:spPr>
            <a:xfrm>
              <a:off x="6477000" y="5105400"/>
              <a:ext cx="710451" cy="498598"/>
            </a:xfrm>
            <a:prstGeom prst="rect">
              <a:avLst/>
            </a:prstGeom>
            <a:noFill/>
          </p:spPr>
          <p:txBody>
            <a:bodyPr wrap="none" rtlCol="0">
              <a:spAutoFit/>
            </a:bodyPr>
            <a:lstStyle/>
            <a:p>
              <a:r>
                <a:rPr lang="en-US" sz="1200" dirty="0"/>
                <a:t> 10 MW</a:t>
              </a:r>
            </a:p>
            <a:p>
              <a:r>
                <a:rPr lang="en-US" sz="1200" dirty="0"/>
                <a:t>  3 Mvar</a:t>
              </a:r>
            </a:p>
          </p:txBody>
        </p:sp>
        <p:sp>
          <p:nvSpPr>
            <p:cNvPr id="48" name="TextBox 47"/>
            <p:cNvSpPr txBox="1"/>
            <p:nvPr/>
          </p:nvSpPr>
          <p:spPr>
            <a:xfrm>
              <a:off x="7279640" y="5791200"/>
              <a:ext cx="710451" cy="498598"/>
            </a:xfrm>
            <a:prstGeom prst="rect">
              <a:avLst/>
            </a:prstGeom>
            <a:noFill/>
          </p:spPr>
          <p:txBody>
            <a:bodyPr wrap="none" rtlCol="0">
              <a:spAutoFit/>
            </a:bodyPr>
            <a:lstStyle/>
            <a:p>
              <a:r>
                <a:rPr lang="en-US" sz="1200" dirty="0"/>
                <a:t> 10 MW</a:t>
              </a:r>
            </a:p>
            <a:p>
              <a:r>
                <a:rPr lang="en-US" sz="1200" dirty="0"/>
                <a:t>  5 Mvar</a:t>
              </a:r>
            </a:p>
          </p:txBody>
        </p:sp>
      </p:grpSp>
    </p:spTree>
    <p:extLst>
      <p:ext uri="{BB962C8B-B14F-4D97-AF65-F5344CB8AC3E}">
        <p14:creationId xmlns:p14="http://schemas.microsoft.com/office/powerpoint/2010/main" val="226290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Node-Breaker Consolidation</a:t>
            </a:r>
          </a:p>
        </p:txBody>
      </p:sp>
      <p:sp>
        <p:nvSpPr>
          <p:cNvPr id="3" name="Content Placeholder 2"/>
          <p:cNvSpPr>
            <a:spLocks noGrp="1"/>
          </p:cNvSpPr>
          <p:nvPr>
            <p:ph idx="1"/>
          </p:nvPr>
        </p:nvSpPr>
        <p:spPr/>
        <p:txBody>
          <a:bodyPr/>
          <a:lstStyle/>
          <a:p>
            <a:r>
              <a:rPr lang="en-US" dirty="0"/>
              <a:t>One approach to modeling systems with large numbers of ZBRs (zero branch reactances, such as from circuit breakers) is to just assume a small reactance and solve</a:t>
            </a:r>
          </a:p>
          <a:p>
            <a:pPr lvl="1"/>
            <a:r>
              <a:rPr lang="en-US" dirty="0"/>
              <a:t>This results in lots of buses and branches, resulting in a much larger problem</a:t>
            </a:r>
          </a:p>
          <a:p>
            <a:pPr lvl="1"/>
            <a:r>
              <a:rPr lang="en-US" dirty="0"/>
              <a:t>This can cause numerical problems in the solution</a:t>
            </a:r>
          </a:p>
          <a:p>
            <a:r>
              <a:rPr lang="en-US" dirty="0"/>
              <a:t>The alterative is to consolidate the nodes that are connected by ZBRs into a smaller number of buses</a:t>
            </a:r>
          </a:p>
          <a:p>
            <a:pPr lvl="1"/>
            <a:r>
              <a:rPr lang="en-US" dirty="0"/>
              <a:t>After solution all nodes have the same voltage; use logic to determine the device flows</a:t>
            </a:r>
          </a:p>
        </p:txBody>
      </p:sp>
      <p:sp>
        <p:nvSpPr>
          <p:cNvPr id="4" name="Slide Number Placeholder 3">
            <a:extLst>
              <a:ext uri="{FF2B5EF4-FFF2-40B4-BE49-F238E27FC236}">
                <a16:creationId xmlns:a16="http://schemas.microsoft.com/office/drawing/2014/main" id="{2636CE97-E4FE-0B25-47AD-B6CA5A0DA162}"/>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45</a:t>
            </a:fld>
            <a:endParaRPr lang="en-US" dirty="0">
              <a:solidFill>
                <a:schemeClr val="tx1">
                  <a:lumMod val="50000"/>
                </a:schemeClr>
              </a:solidFill>
            </a:endParaRPr>
          </a:p>
        </p:txBody>
      </p:sp>
    </p:spTree>
    <p:extLst>
      <p:ext uri="{BB962C8B-B14F-4D97-AF65-F5344CB8AC3E}">
        <p14:creationId xmlns:p14="http://schemas.microsoft.com/office/powerpoint/2010/main" val="320682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Bus Branch versus Node Breaker</a:t>
            </a:r>
          </a:p>
        </p:txBody>
      </p:sp>
      <p:sp>
        <p:nvSpPr>
          <p:cNvPr id="3" name="Content Placeholder 2"/>
          <p:cNvSpPr>
            <a:spLocks noGrp="1"/>
          </p:cNvSpPr>
          <p:nvPr>
            <p:ph idx="1"/>
          </p:nvPr>
        </p:nvSpPr>
        <p:spPr>
          <a:xfrm>
            <a:off x="228600" y="1280160"/>
            <a:ext cx="11734800" cy="5196840"/>
          </a:xfrm>
        </p:spPr>
        <p:txBody>
          <a:bodyPr/>
          <a:lstStyle/>
          <a:p>
            <a:r>
              <a:rPr lang="en-US" dirty="0"/>
              <a:t>Due to a variety of issues during the 1970’s and 1980’s the real-time operations and planning stages of power systems adopted different modeling approaches</a:t>
            </a:r>
          </a:p>
          <a:p>
            <a:endParaRPr lang="en-US" dirty="0"/>
          </a:p>
        </p:txBody>
      </p:sp>
      <p:sp>
        <p:nvSpPr>
          <p:cNvPr id="4" name="TextBox 3"/>
          <p:cNvSpPr txBox="1"/>
          <p:nvPr/>
        </p:nvSpPr>
        <p:spPr>
          <a:xfrm>
            <a:off x="6463420" y="2826544"/>
            <a:ext cx="4128380" cy="2000548"/>
          </a:xfrm>
          <a:prstGeom prst="rect">
            <a:avLst/>
          </a:prstGeom>
          <a:noFill/>
          <a:ln>
            <a:solidFill>
              <a:schemeClr val="accent1"/>
            </a:solidFill>
          </a:ln>
        </p:spPr>
        <p:txBody>
          <a:bodyPr wrap="square">
            <a:spAutoFit/>
          </a:bodyPr>
          <a:lstStyle/>
          <a:p>
            <a:pPr>
              <a:defRPr/>
            </a:pPr>
            <a:r>
              <a:rPr lang="en-US" b="1" dirty="0">
                <a:solidFill>
                  <a:schemeClr val="accent5">
                    <a:lumMod val="75000"/>
                  </a:schemeClr>
                </a:solidFill>
                <a:latin typeface="Tahoma" pitchFamily="34" charset="0"/>
                <a:ea typeface="Tahoma" pitchFamily="34" charset="0"/>
                <a:cs typeface="Tahoma" pitchFamily="34" charset="0"/>
              </a:rPr>
              <a:t>Planning</a:t>
            </a:r>
          </a:p>
          <a:p>
            <a:pPr marL="228600" indent="-228600">
              <a:defRPr/>
            </a:pPr>
            <a:r>
              <a:rPr lang="en-US" sz="2000" dirty="0">
                <a:latin typeface="Tahoma" pitchFamily="34" charset="0"/>
                <a:ea typeface="Tahoma" pitchFamily="34" charset="0"/>
                <a:cs typeface="Tahoma" pitchFamily="34" charset="0"/>
              </a:rPr>
              <a:t>Use simplified bus/branch model</a:t>
            </a:r>
          </a:p>
          <a:p>
            <a:pPr marL="228600" indent="-228600">
              <a:defRPr/>
            </a:pPr>
            <a:r>
              <a:rPr lang="en-US" sz="2000" dirty="0">
                <a:latin typeface="Tahoma" pitchFamily="34" charset="0"/>
                <a:ea typeface="Tahoma" pitchFamily="34" charset="0"/>
                <a:cs typeface="Tahoma" pitchFamily="34" charset="0"/>
              </a:rPr>
              <a:t>PC approach</a:t>
            </a:r>
          </a:p>
          <a:p>
            <a:pPr marL="228600" indent="-228600">
              <a:defRPr/>
            </a:pPr>
            <a:r>
              <a:rPr lang="en-US" sz="2000" dirty="0">
                <a:latin typeface="Tahoma" pitchFamily="34" charset="0"/>
                <a:ea typeface="Tahoma" pitchFamily="34" charset="0"/>
                <a:cs typeface="Tahoma" pitchFamily="34" charset="0"/>
              </a:rPr>
              <a:t>Use of files</a:t>
            </a:r>
          </a:p>
          <a:p>
            <a:pPr marL="228600" indent="-228600">
              <a:defRPr/>
            </a:pPr>
            <a:r>
              <a:rPr lang="en-US" sz="2000" dirty="0">
                <a:latin typeface="Tahoma" pitchFamily="34" charset="0"/>
                <a:ea typeface="Tahoma" pitchFamily="34" charset="0"/>
                <a:cs typeface="Tahoma" pitchFamily="34" charset="0"/>
              </a:rPr>
              <a:t>Stand-alone applications</a:t>
            </a:r>
          </a:p>
        </p:txBody>
      </p:sp>
      <p:sp>
        <p:nvSpPr>
          <p:cNvPr id="5" name="TextBox 4"/>
          <p:cNvSpPr txBox="1"/>
          <p:nvPr/>
        </p:nvSpPr>
        <p:spPr>
          <a:xfrm>
            <a:off x="1676400" y="2826544"/>
            <a:ext cx="4800600" cy="2308324"/>
          </a:xfrm>
          <a:prstGeom prst="rect">
            <a:avLst/>
          </a:prstGeom>
          <a:noFill/>
          <a:ln>
            <a:solidFill>
              <a:schemeClr val="accent1"/>
            </a:solidFill>
          </a:ln>
        </p:spPr>
        <p:txBody>
          <a:bodyPr wrap="square">
            <a:spAutoFit/>
          </a:bodyPr>
          <a:lstStyle/>
          <a:p>
            <a:pPr>
              <a:defRPr/>
            </a:pPr>
            <a:r>
              <a:rPr lang="en-US" b="1" dirty="0">
                <a:solidFill>
                  <a:schemeClr val="accent5">
                    <a:lumMod val="75000"/>
                  </a:schemeClr>
                </a:solidFill>
                <a:latin typeface="Tahoma" pitchFamily="34" charset="0"/>
                <a:ea typeface="Tahoma" pitchFamily="34" charset="0"/>
                <a:cs typeface="Tahoma" pitchFamily="34" charset="0"/>
              </a:rPr>
              <a:t>Real-Time</a:t>
            </a:r>
            <a:r>
              <a:rPr lang="en-US" dirty="0">
                <a:solidFill>
                  <a:schemeClr val="accent5">
                    <a:lumMod val="75000"/>
                  </a:schemeClr>
                </a:solidFill>
                <a:latin typeface="Tahoma" pitchFamily="34" charset="0"/>
                <a:ea typeface="Tahoma" pitchFamily="34" charset="0"/>
                <a:cs typeface="Tahoma" pitchFamily="34" charset="0"/>
              </a:rPr>
              <a:t> </a:t>
            </a:r>
            <a:r>
              <a:rPr lang="en-US" b="1" dirty="0">
                <a:solidFill>
                  <a:schemeClr val="accent5">
                    <a:lumMod val="75000"/>
                  </a:schemeClr>
                </a:solidFill>
                <a:latin typeface="Tahoma" pitchFamily="34" charset="0"/>
                <a:ea typeface="Tahoma" pitchFamily="34" charset="0"/>
                <a:cs typeface="Tahoma" pitchFamily="34" charset="0"/>
              </a:rPr>
              <a:t>Operations</a:t>
            </a:r>
          </a:p>
          <a:p>
            <a:pPr marL="228600" indent="-228600">
              <a:defRPr/>
            </a:pPr>
            <a:r>
              <a:rPr lang="en-US" sz="2000" dirty="0">
                <a:latin typeface="Tahoma" pitchFamily="34" charset="0"/>
                <a:ea typeface="Tahoma" pitchFamily="34" charset="0"/>
                <a:cs typeface="Tahoma" pitchFamily="34" charset="0"/>
              </a:rPr>
              <a:t>Use detailed node/breaker model</a:t>
            </a:r>
          </a:p>
          <a:p>
            <a:pPr marL="228600" indent="-228600">
              <a:defRPr/>
            </a:pPr>
            <a:r>
              <a:rPr lang="en-US" sz="2000" dirty="0">
                <a:latin typeface="Tahoma" pitchFamily="34" charset="0"/>
                <a:ea typeface="Tahoma" pitchFamily="34" charset="0"/>
                <a:cs typeface="Tahoma" pitchFamily="34" charset="0"/>
              </a:rPr>
              <a:t>EMS system as a set of integrated applications and processes</a:t>
            </a:r>
          </a:p>
          <a:p>
            <a:pPr marL="228600" indent="-228600">
              <a:defRPr/>
            </a:pPr>
            <a:r>
              <a:rPr lang="en-US" sz="2000" dirty="0">
                <a:latin typeface="Tahoma" pitchFamily="34" charset="0"/>
                <a:ea typeface="Tahoma" pitchFamily="34" charset="0"/>
                <a:cs typeface="Tahoma" pitchFamily="34" charset="0"/>
              </a:rPr>
              <a:t>Real-time operating system</a:t>
            </a:r>
          </a:p>
          <a:p>
            <a:pPr marL="228600" indent="-228600">
              <a:defRPr/>
            </a:pPr>
            <a:r>
              <a:rPr lang="en-US" sz="2000" dirty="0">
                <a:latin typeface="Tahoma" pitchFamily="34" charset="0"/>
                <a:ea typeface="Tahoma" pitchFamily="34" charset="0"/>
                <a:cs typeface="Tahoma" pitchFamily="34" charset="0"/>
              </a:rPr>
              <a:t>Real-time databases</a:t>
            </a:r>
          </a:p>
        </p:txBody>
      </p:sp>
      <p:sp>
        <p:nvSpPr>
          <p:cNvPr id="6" name="Rectangle 5"/>
          <p:cNvSpPr/>
          <p:nvPr/>
        </p:nvSpPr>
        <p:spPr>
          <a:xfrm>
            <a:off x="1143000" y="5382905"/>
            <a:ext cx="9906000" cy="830997"/>
          </a:xfrm>
          <a:prstGeom prst="rect">
            <a:avLst/>
          </a:prstGeom>
          <a:solidFill>
            <a:schemeClr val="accent3">
              <a:lumMod val="95000"/>
            </a:schemeClr>
          </a:solidFill>
        </p:spPr>
        <p:txBody>
          <a:bodyPr wrap="square">
            <a:spAutoFit/>
          </a:bodyPr>
          <a:lstStyle/>
          <a:p>
            <a:pPr marL="0" lvl="1">
              <a:spcBef>
                <a:spcPts val="600"/>
              </a:spcBef>
            </a:pPr>
            <a:r>
              <a:rPr lang="en-US" sz="2400" dirty="0">
                <a:solidFill>
                  <a:srgbClr val="1E0000"/>
                </a:solidFill>
                <a:latin typeface="+mj-lt"/>
              </a:rPr>
              <a:t>Entire data sets and software tools developed around these two distinct power system models, though they are now starting to merge</a:t>
            </a:r>
          </a:p>
        </p:txBody>
      </p:sp>
      <p:sp>
        <p:nvSpPr>
          <p:cNvPr id="7" name="Slide Number Placeholder 3">
            <a:extLst>
              <a:ext uri="{FF2B5EF4-FFF2-40B4-BE49-F238E27FC236}">
                <a16:creationId xmlns:a16="http://schemas.microsoft.com/office/drawing/2014/main" id="{66AEF099-833F-B74E-3B82-F8E66CFC1A7E}"/>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46</a:t>
            </a:fld>
            <a:endParaRPr lang="en-US" dirty="0">
              <a:solidFill>
                <a:schemeClr val="tx1">
                  <a:lumMod val="50000"/>
                </a:schemeClr>
              </a:solidFill>
            </a:endParaRPr>
          </a:p>
        </p:txBody>
      </p:sp>
    </p:spTree>
    <p:extLst>
      <p:ext uri="{BB962C8B-B14F-4D97-AF65-F5344CB8AC3E}">
        <p14:creationId xmlns:p14="http://schemas.microsoft.com/office/powerpoint/2010/main" val="4126444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Topology Processing</a:t>
            </a:r>
          </a:p>
        </p:txBody>
      </p:sp>
      <p:sp>
        <p:nvSpPr>
          <p:cNvPr id="3" name="Content Placeholder 2"/>
          <p:cNvSpPr>
            <a:spLocks noGrp="1"/>
          </p:cNvSpPr>
          <p:nvPr>
            <p:ph idx="1"/>
          </p:nvPr>
        </p:nvSpPr>
        <p:spPr>
          <a:xfrm>
            <a:off x="228600" y="1280160"/>
            <a:ext cx="10515600" cy="5196840"/>
          </a:xfrm>
        </p:spPr>
        <p:txBody>
          <a:bodyPr/>
          <a:lstStyle/>
          <a:p>
            <a:r>
              <a:rPr lang="en-US" dirty="0"/>
              <a:t>Commercial power flow software must have algorithms to determine the number of asynchronous, interconnected systems in the model</a:t>
            </a:r>
          </a:p>
          <a:p>
            <a:pPr lvl="1"/>
            <a:r>
              <a:rPr lang="en-US" dirty="0"/>
              <a:t>These separate systems are known as Islands</a:t>
            </a:r>
          </a:p>
          <a:p>
            <a:pPr lvl="1"/>
            <a:r>
              <a:rPr lang="en-US" dirty="0"/>
              <a:t>In large system models such as the Eastern Interconnect it is common to have multiple islands in the base case (one recent EI model had nine islands)</a:t>
            </a:r>
          </a:p>
          <a:p>
            <a:pPr lvl="1"/>
            <a:r>
              <a:rPr lang="en-US" dirty="0"/>
              <a:t>Islands can also form unexpectedly as a result of contingencies</a:t>
            </a:r>
          </a:p>
          <a:p>
            <a:pPr lvl="1"/>
            <a:r>
              <a:rPr lang="en-US" dirty="0"/>
              <a:t>Power can be transferred between islands using dc lines</a:t>
            </a:r>
          </a:p>
          <a:p>
            <a:pPr lvl="1"/>
            <a:r>
              <a:rPr lang="en-US" dirty="0"/>
              <a:t>Each island must have a slack bus</a:t>
            </a:r>
          </a:p>
        </p:txBody>
      </p:sp>
      <p:sp>
        <p:nvSpPr>
          <p:cNvPr id="4" name="Slide Number Placeholder 3">
            <a:extLst>
              <a:ext uri="{FF2B5EF4-FFF2-40B4-BE49-F238E27FC236}">
                <a16:creationId xmlns:a16="http://schemas.microsoft.com/office/drawing/2014/main" id="{EFE68710-FF38-F8F3-23DF-B37E5C633FCD}"/>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47</a:t>
            </a:fld>
            <a:endParaRPr lang="en-US" dirty="0">
              <a:solidFill>
                <a:schemeClr val="tx1">
                  <a:lumMod val="50000"/>
                </a:schemeClr>
              </a:solidFill>
            </a:endParaRPr>
          </a:p>
        </p:txBody>
      </p:sp>
    </p:spTree>
    <p:extLst>
      <p:ext uri="{BB962C8B-B14F-4D97-AF65-F5344CB8AC3E}">
        <p14:creationId xmlns:p14="http://schemas.microsoft.com/office/powerpoint/2010/main" val="1659428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Topology Processing</a:t>
            </a:r>
          </a:p>
        </p:txBody>
      </p:sp>
      <p:sp>
        <p:nvSpPr>
          <p:cNvPr id="3" name="Content Placeholder 2"/>
          <p:cNvSpPr>
            <a:spLocks noGrp="1"/>
          </p:cNvSpPr>
          <p:nvPr>
            <p:ph idx="1"/>
          </p:nvPr>
        </p:nvSpPr>
        <p:spPr/>
        <p:txBody>
          <a:bodyPr/>
          <a:lstStyle/>
          <a:p>
            <a:r>
              <a:rPr lang="en-US" dirty="0"/>
              <a:t>Anytime a status change occurs the power flow must perform topology processing to determine whether there are either 1) new islands or 2) islands have merged</a:t>
            </a:r>
          </a:p>
          <a:p>
            <a:r>
              <a:rPr lang="en-US" dirty="0"/>
              <a:t>Determination is needed to determine whether the island is “viable.”  That is, could it truly function as an independent system, or should the buses just be marked as dead</a:t>
            </a:r>
          </a:p>
          <a:p>
            <a:pPr lvl="1"/>
            <a:r>
              <a:rPr lang="en-US" dirty="0"/>
              <a:t>A quite common occurrence is when a single load or generator is isolated; in the case of a load it can be immediately killed; generators are more tricky  </a:t>
            </a:r>
          </a:p>
        </p:txBody>
      </p:sp>
      <p:sp>
        <p:nvSpPr>
          <p:cNvPr id="4" name="Slide Number Placeholder 3">
            <a:extLst>
              <a:ext uri="{FF2B5EF4-FFF2-40B4-BE49-F238E27FC236}">
                <a16:creationId xmlns:a16="http://schemas.microsoft.com/office/drawing/2014/main" id="{9D359F3C-D7DE-7787-A1D7-8AF7F325AE99}"/>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48</a:t>
            </a:fld>
            <a:endParaRPr lang="en-US" dirty="0">
              <a:solidFill>
                <a:schemeClr val="tx1">
                  <a:lumMod val="50000"/>
                </a:schemeClr>
              </a:solidFill>
            </a:endParaRPr>
          </a:p>
        </p:txBody>
      </p:sp>
    </p:spTree>
    <p:extLst>
      <p:ext uri="{BB962C8B-B14F-4D97-AF65-F5344CB8AC3E}">
        <p14:creationId xmlns:p14="http://schemas.microsoft.com/office/powerpoint/2010/main" val="3003830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868B-8BC1-D141-9ED9-8C25C01AA52C}"/>
              </a:ext>
            </a:extLst>
          </p:cNvPr>
          <p:cNvSpPr>
            <a:spLocks noGrp="1"/>
          </p:cNvSpPr>
          <p:nvPr>
            <p:ph type="title"/>
          </p:nvPr>
        </p:nvSpPr>
        <p:spPr/>
        <p:txBody>
          <a:bodyPr/>
          <a:lstStyle/>
          <a:p>
            <a:r>
              <a:rPr lang="en-US" dirty="0"/>
              <a:t>PowerWorld Contouring</a:t>
            </a:r>
          </a:p>
        </p:txBody>
      </p:sp>
      <p:sp>
        <p:nvSpPr>
          <p:cNvPr id="3" name="Content Placeholder 2">
            <a:extLst>
              <a:ext uri="{FF2B5EF4-FFF2-40B4-BE49-F238E27FC236}">
                <a16:creationId xmlns:a16="http://schemas.microsoft.com/office/drawing/2014/main" id="{E358E494-4774-BB9B-B69D-0299766A6256}"/>
              </a:ext>
            </a:extLst>
          </p:cNvPr>
          <p:cNvSpPr>
            <a:spLocks noGrp="1"/>
          </p:cNvSpPr>
          <p:nvPr>
            <p:ph idx="1"/>
          </p:nvPr>
        </p:nvSpPr>
        <p:spPr>
          <a:xfrm>
            <a:off x="457200" y="1280160"/>
            <a:ext cx="11297920" cy="929640"/>
          </a:xfrm>
        </p:spPr>
        <p:txBody>
          <a:bodyPr/>
          <a:lstStyle/>
          <a:p>
            <a:r>
              <a:rPr lang="en-US" dirty="0"/>
              <a:t>Contouring can be used to better see system-wide values such as voltages</a:t>
            </a:r>
          </a:p>
          <a:p>
            <a:r>
              <a:rPr lang="en-US" dirty="0"/>
              <a:t>PowerWorld popularized contouring in power flow around the year 2000</a:t>
            </a:r>
          </a:p>
          <a:p>
            <a:r>
              <a:rPr lang="en-US" dirty="0"/>
              <a:t>To contour the data on a oneline, right-click and select </a:t>
            </a:r>
            <a:r>
              <a:rPr lang="en-US" b="1" dirty="0"/>
              <a:t>Contouring</a:t>
            </a:r>
          </a:p>
          <a:p>
            <a:endParaRPr lang="en-US" dirty="0"/>
          </a:p>
        </p:txBody>
      </p:sp>
      <p:pic>
        <p:nvPicPr>
          <p:cNvPr id="5" name="Picture 2">
            <a:extLst>
              <a:ext uri="{FF2B5EF4-FFF2-40B4-BE49-F238E27FC236}">
                <a16:creationId xmlns:a16="http://schemas.microsoft.com/office/drawing/2014/main" id="{4981FCDC-E19D-1F79-E75B-FE3A7780B0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81600" y="2815409"/>
            <a:ext cx="4271153" cy="3935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0A2FCD4B-4C52-1890-3F43-146EB837AB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6800" y="2846744"/>
            <a:ext cx="3657600" cy="3813069"/>
          </a:xfrm>
          <a:prstGeom prst="rect">
            <a:avLst/>
          </a:prstGeom>
        </p:spPr>
      </p:pic>
      <p:sp>
        <p:nvSpPr>
          <p:cNvPr id="10" name="Slide Number Placeholder 3">
            <a:extLst>
              <a:ext uri="{FF2B5EF4-FFF2-40B4-BE49-F238E27FC236}">
                <a16:creationId xmlns:a16="http://schemas.microsoft.com/office/drawing/2014/main" id="{8857CEE7-8FA0-826D-0A78-6F89B425B5F7}"/>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a:t>
            </a:fld>
            <a:endParaRPr lang="en-US" dirty="0">
              <a:solidFill>
                <a:schemeClr val="tx1">
                  <a:lumMod val="50000"/>
                </a:schemeClr>
              </a:solidFill>
            </a:endParaRPr>
          </a:p>
        </p:txBody>
      </p:sp>
    </p:spTree>
    <p:extLst>
      <p:ext uri="{BB962C8B-B14F-4D97-AF65-F5344CB8AC3E}">
        <p14:creationId xmlns:p14="http://schemas.microsoft.com/office/powerpoint/2010/main" val="3583224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Quasi-Newton Power Flow Methods</a:t>
            </a:r>
          </a:p>
        </p:txBody>
      </p:sp>
      <p:sp>
        <p:nvSpPr>
          <p:cNvPr id="3" name="Content Placeholder 2"/>
          <p:cNvSpPr>
            <a:spLocks noGrp="1"/>
          </p:cNvSpPr>
          <p:nvPr>
            <p:ph idx="1"/>
          </p:nvPr>
        </p:nvSpPr>
        <p:spPr>
          <a:xfrm>
            <a:off x="228600" y="1279525"/>
            <a:ext cx="11734800" cy="5197475"/>
          </a:xfrm>
        </p:spPr>
        <p:txBody>
          <a:bodyPr/>
          <a:lstStyle/>
          <a:p>
            <a:r>
              <a:rPr lang="en-US" dirty="0"/>
              <a:t>Over the years there have been many methods presented to speed-up the Newton power flow (NPF) </a:t>
            </a:r>
          </a:p>
          <a:p>
            <a:r>
              <a:rPr lang="en-US" dirty="0"/>
              <a:t>Since most of the computation in the NPF is associated with building and factoring the Jacobian matrix, </a:t>
            </a:r>
            <a:r>
              <a:rPr lang="en-US" b="1" dirty="0"/>
              <a:t>J</a:t>
            </a:r>
            <a:r>
              <a:rPr lang="en-US" dirty="0"/>
              <a:t>, the focus is on trying to reduce this computation</a:t>
            </a:r>
          </a:p>
          <a:p>
            <a:r>
              <a:rPr lang="en-US" dirty="0"/>
              <a:t>In a pure NPF </a:t>
            </a:r>
            <a:r>
              <a:rPr lang="en-US" b="1" dirty="0"/>
              <a:t>J</a:t>
            </a:r>
            <a:r>
              <a:rPr lang="en-US" dirty="0"/>
              <a:t> is build and factored each iteration, so most methods focus on a simplification with the Jacobian</a:t>
            </a:r>
          </a:p>
          <a:p>
            <a:r>
              <a:rPr lang="en-US" dirty="0"/>
              <a:t>Whether a method is effective can be application dependent</a:t>
            </a:r>
          </a:p>
          <a:p>
            <a:pPr lvl="1"/>
            <a:r>
              <a:rPr lang="en-US" dirty="0"/>
              <a:t>For example, in contingency analysis we are usually just resolving a solved case with an often small perturbation </a:t>
            </a:r>
          </a:p>
          <a:p>
            <a:r>
              <a:rPr lang="en-US" dirty="0"/>
              <a:t>The most severe, but sometimes useful approximation is the DC power flow </a:t>
            </a:r>
          </a:p>
          <a:p>
            <a:endParaRPr lang="en-US" dirty="0"/>
          </a:p>
        </p:txBody>
      </p:sp>
      <p:sp>
        <p:nvSpPr>
          <p:cNvPr id="4" name="Slide Number Placeholder 3">
            <a:extLst>
              <a:ext uri="{FF2B5EF4-FFF2-40B4-BE49-F238E27FC236}">
                <a16:creationId xmlns:a16="http://schemas.microsoft.com/office/drawing/2014/main" id="{A6AB4E89-A618-05DA-95C2-52D56E644F76}"/>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49</a:t>
            </a:fld>
            <a:endParaRPr lang="en-US" dirty="0">
              <a:solidFill>
                <a:schemeClr val="tx1">
                  <a:lumMod val="50000"/>
                </a:schemeClr>
              </a:solidFill>
            </a:endParaRPr>
          </a:p>
        </p:txBody>
      </p:sp>
    </p:spTree>
    <p:extLst>
      <p:ext uri="{BB962C8B-B14F-4D97-AF65-F5344CB8AC3E}">
        <p14:creationId xmlns:p14="http://schemas.microsoft.com/office/powerpoint/2010/main" val="3231971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DC Power Flow</a:t>
            </a:r>
          </a:p>
        </p:txBody>
      </p:sp>
      <p:sp>
        <p:nvSpPr>
          <p:cNvPr id="3" name="Content Placeholder 2"/>
          <p:cNvSpPr>
            <a:spLocks noGrp="1"/>
          </p:cNvSpPr>
          <p:nvPr>
            <p:ph idx="1"/>
          </p:nvPr>
        </p:nvSpPr>
        <p:spPr>
          <a:xfrm>
            <a:off x="228600" y="1279525"/>
            <a:ext cx="9525000" cy="5197475"/>
          </a:xfrm>
        </p:spPr>
        <p:txBody>
          <a:bodyPr/>
          <a:lstStyle/>
          <a:p>
            <a:r>
              <a:rPr lang="en-US" altLang="en-US" dirty="0"/>
              <a:t>The “DC” power flow makes the most severe approximations:</a:t>
            </a:r>
          </a:p>
          <a:p>
            <a:pPr lvl="1"/>
            <a:r>
              <a:rPr lang="en-US" altLang="en-US" dirty="0"/>
              <a:t>completely ignore reactive power, assume all the voltages are always 1.0 per unit, ignore line conductance</a:t>
            </a:r>
          </a:p>
          <a:p>
            <a:r>
              <a:rPr lang="en-US" altLang="en-US" dirty="0"/>
              <a:t>This makes the power flow a linear set of equations, which can be solved directly</a:t>
            </a:r>
            <a:br>
              <a:rPr lang="en-US" altLang="en-US" dirty="0"/>
            </a:br>
            <a:br>
              <a:rPr lang="en-US" altLang="en-US" dirty="0"/>
            </a:br>
            <a:endParaRPr lang="en-US" altLang="en-US" dirty="0"/>
          </a:p>
          <a:p>
            <a:r>
              <a:rPr lang="en-US" altLang="en-US" dirty="0"/>
              <a:t>The term dc power flow actually dates from the time of the old network analyzers (going back into the 1930’s)</a:t>
            </a:r>
          </a:p>
          <a:p>
            <a:r>
              <a:rPr lang="en-US" altLang="en-US" dirty="0"/>
              <a:t>Not to be confused with the inclusion of HVDC lines in the standard NPF</a:t>
            </a:r>
            <a:endParaRPr lang="en-US" dirty="0"/>
          </a:p>
        </p:txBody>
      </p:sp>
      <p:sp>
        <p:nvSpPr>
          <p:cNvPr id="5" name="TextBox 4"/>
          <p:cNvSpPr txBox="1"/>
          <p:nvPr/>
        </p:nvSpPr>
        <p:spPr>
          <a:xfrm>
            <a:off x="6533215" y="3352800"/>
            <a:ext cx="2839385" cy="830997"/>
          </a:xfrm>
          <a:prstGeom prst="rect">
            <a:avLst/>
          </a:prstGeom>
          <a:solidFill>
            <a:schemeClr val="accent3">
              <a:lumMod val="95000"/>
            </a:schemeClr>
          </a:solidFill>
        </p:spPr>
        <p:txBody>
          <a:bodyPr wrap="square" rtlCol="0">
            <a:spAutoFit/>
          </a:bodyPr>
          <a:lstStyle/>
          <a:p>
            <a:r>
              <a:rPr lang="en-US" sz="2400" b="1" dirty="0">
                <a:solidFill>
                  <a:srgbClr val="1E0000"/>
                </a:solidFill>
                <a:latin typeface="+mn-lt"/>
              </a:rPr>
              <a:t>P</a:t>
            </a:r>
            <a:r>
              <a:rPr lang="en-US" sz="2400" dirty="0">
                <a:solidFill>
                  <a:srgbClr val="1E0000"/>
                </a:solidFill>
                <a:latin typeface="+mn-lt"/>
              </a:rPr>
              <a:t> sign convention is generation is positive </a:t>
            </a:r>
          </a:p>
        </p:txBody>
      </p:sp>
      <p:graphicFrame>
        <p:nvGraphicFramePr>
          <p:cNvPr id="6" name="Object 5"/>
          <p:cNvGraphicFramePr>
            <a:graphicFrameLocks noChangeAspect="1"/>
          </p:cNvGraphicFramePr>
          <p:nvPr>
            <p:extLst>
              <p:ext uri="{D42A27DB-BD31-4B8C-83A1-F6EECF244321}">
                <p14:modId xmlns:p14="http://schemas.microsoft.com/office/powerpoint/2010/main" val="3797953932"/>
              </p:ext>
            </p:extLst>
          </p:nvPr>
        </p:nvGraphicFramePr>
        <p:xfrm>
          <a:off x="2590800" y="3581400"/>
          <a:ext cx="2112963" cy="838200"/>
        </p:xfrm>
        <a:graphic>
          <a:graphicData uri="http://schemas.openxmlformats.org/presentationml/2006/ole">
            <mc:AlternateContent xmlns:mc="http://schemas.openxmlformats.org/markup-compatibility/2006">
              <mc:Choice xmlns:v="urn:schemas-microsoft-com:vml" Requires="v">
                <p:oleObj name="Equation" r:id="rId2" imgW="1600200" imgH="965160" progId="Equation.DSMT4">
                  <p:embed/>
                </p:oleObj>
              </mc:Choice>
              <mc:Fallback>
                <p:oleObj name="Equation" r:id="rId2" imgW="1600200" imgH="965160" progId="Equation.DSMT4">
                  <p:embed/>
                  <p:pic>
                    <p:nvPicPr>
                      <p:cNvPr id="6" name="Object 5"/>
                      <p:cNvPicPr>
                        <a:picLocks noChangeAspect="1" noChangeArrowheads="1"/>
                      </p:cNvPicPr>
                      <p:nvPr/>
                    </p:nvPicPr>
                    <p:blipFill>
                      <a:blip r:embed="rId3"/>
                      <a:srcRect/>
                      <a:stretch>
                        <a:fillRect/>
                      </a:stretch>
                    </p:blipFill>
                    <p:spPr bwMode="auto">
                      <a:xfrm>
                        <a:off x="2590800" y="3581400"/>
                        <a:ext cx="2112963" cy="838200"/>
                      </a:xfrm>
                      <a:prstGeom prst="rect">
                        <a:avLst/>
                      </a:prstGeom>
                      <a:noFill/>
                      <a:ln>
                        <a:noFill/>
                      </a:ln>
                    </p:spPr>
                  </p:pic>
                </p:oleObj>
              </mc:Fallback>
            </mc:AlternateContent>
          </a:graphicData>
        </a:graphic>
      </p:graphicFrame>
      <p:sp>
        <p:nvSpPr>
          <p:cNvPr id="4" name="Slide Number Placeholder 3">
            <a:extLst>
              <a:ext uri="{FF2B5EF4-FFF2-40B4-BE49-F238E27FC236}">
                <a16:creationId xmlns:a16="http://schemas.microsoft.com/office/drawing/2014/main" id="{4B068800-E5FD-57CB-BE0A-FCB1342380C5}"/>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50</a:t>
            </a:fld>
            <a:endParaRPr lang="en-US" dirty="0">
              <a:solidFill>
                <a:schemeClr val="tx1">
                  <a:lumMod val="50000"/>
                </a:schemeClr>
              </a:solidFill>
            </a:endParaRPr>
          </a:p>
        </p:txBody>
      </p:sp>
    </p:spTree>
    <p:extLst>
      <p:ext uri="{BB962C8B-B14F-4D97-AF65-F5344CB8AC3E}">
        <p14:creationId xmlns:p14="http://schemas.microsoft.com/office/powerpoint/2010/main" val="2651061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DC Power Flow Example</a:t>
            </a:r>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685800" y="1371600"/>
            <a:ext cx="9852569" cy="4267102"/>
          </a:xfrm>
          <a:noFill/>
        </p:spPr>
      </p:pic>
      <p:sp>
        <p:nvSpPr>
          <p:cNvPr id="6" name="TextBox 5"/>
          <p:cNvSpPr txBox="1"/>
          <p:nvPr/>
        </p:nvSpPr>
        <p:spPr>
          <a:xfrm>
            <a:off x="1371600" y="6019800"/>
            <a:ext cx="9448800" cy="369332"/>
          </a:xfrm>
          <a:prstGeom prst="rect">
            <a:avLst/>
          </a:prstGeom>
          <a:noFill/>
        </p:spPr>
        <p:txBody>
          <a:bodyPr wrap="square" rtlCol="0">
            <a:spAutoFit/>
          </a:bodyPr>
          <a:lstStyle/>
          <a:p>
            <a:r>
              <a:rPr lang="en-US" sz="1800" dirty="0">
                <a:solidFill>
                  <a:srgbClr val="1E0000"/>
                </a:solidFill>
                <a:latin typeface="+mj-lt"/>
              </a:rPr>
              <a:t>Example from Power System Analysis and Design, by Glover, Overbye, Sarma, 6</a:t>
            </a:r>
            <a:r>
              <a:rPr lang="en-US" sz="1800" baseline="30000" dirty="0">
                <a:solidFill>
                  <a:srgbClr val="1E0000"/>
                </a:solidFill>
                <a:latin typeface="+mj-lt"/>
              </a:rPr>
              <a:t>th</a:t>
            </a:r>
            <a:r>
              <a:rPr lang="en-US" sz="1800" dirty="0">
                <a:solidFill>
                  <a:srgbClr val="1E0000"/>
                </a:solidFill>
                <a:latin typeface="+mj-lt"/>
              </a:rPr>
              <a:t> Edition</a:t>
            </a:r>
          </a:p>
        </p:txBody>
      </p:sp>
      <p:sp>
        <p:nvSpPr>
          <p:cNvPr id="3" name="Slide Number Placeholder 3">
            <a:extLst>
              <a:ext uri="{FF2B5EF4-FFF2-40B4-BE49-F238E27FC236}">
                <a16:creationId xmlns:a16="http://schemas.microsoft.com/office/drawing/2014/main" id="{4E99C6E2-2934-21D8-6A6B-E51DE81ABBB9}"/>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51</a:t>
            </a:fld>
            <a:endParaRPr lang="en-US" dirty="0">
              <a:solidFill>
                <a:schemeClr val="tx1">
                  <a:lumMod val="50000"/>
                </a:schemeClr>
              </a:solidFill>
            </a:endParaRPr>
          </a:p>
        </p:txBody>
      </p:sp>
    </p:spTree>
    <p:extLst>
      <p:ext uri="{BB962C8B-B14F-4D97-AF65-F5344CB8AC3E}">
        <p14:creationId xmlns:p14="http://schemas.microsoft.com/office/powerpoint/2010/main" val="2987018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DC Power Flow in PowerWorld</a:t>
            </a:r>
          </a:p>
        </p:txBody>
      </p:sp>
      <p:sp>
        <p:nvSpPr>
          <p:cNvPr id="3" name="Content Placeholder 2"/>
          <p:cNvSpPr>
            <a:spLocks noGrp="1"/>
          </p:cNvSpPr>
          <p:nvPr>
            <p:ph idx="1"/>
          </p:nvPr>
        </p:nvSpPr>
        <p:spPr>
          <a:xfrm>
            <a:off x="228600" y="1279525"/>
            <a:ext cx="4114800" cy="5197475"/>
          </a:xfrm>
        </p:spPr>
        <p:txBody>
          <a:bodyPr/>
          <a:lstStyle/>
          <a:p>
            <a:pPr marL="0" indent="0">
              <a:buNone/>
            </a:pPr>
            <a:r>
              <a:rPr lang="en-US" dirty="0"/>
              <a:t>PowerWorld allows for easy switching between the dc and ac power flows (case is </a:t>
            </a:r>
            <a:r>
              <a:rPr lang="en-US" b="1" dirty="0"/>
              <a:t>PSC_37Bus</a:t>
            </a:r>
            <a:r>
              <a:rPr lang="en-US" dirty="0"/>
              <a:t>)</a:t>
            </a:r>
          </a:p>
          <a:p>
            <a:endParaRPr lang="en-US" dirty="0"/>
          </a:p>
        </p:txBody>
      </p:sp>
      <p:sp>
        <p:nvSpPr>
          <p:cNvPr id="5" name="TextBox 4"/>
          <p:cNvSpPr txBox="1"/>
          <p:nvPr/>
        </p:nvSpPr>
        <p:spPr>
          <a:xfrm>
            <a:off x="304800" y="3733800"/>
            <a:ext cx="3810000" cy="1938992"/>
          </a:xfrm>
          <a:prstGeom prst="rect">
            <a:avLst/>
          </a:prstGeom>
          <a:solidFill>
            <a:schemeClr val="accent3">
              <a:lumMod val="95000"/>
            </a:schemeClr>
          </a:solidFill>
        </p:spPr>
        <p:txBody>
          <a:bodyPr wrap="square" rtlCol="0">
            <a:spAutoFit/>
          </a:bodyPr>
          <a:lstStyle/>
          <a:p>
            <a:pPr>
              <a:spcBef>
                <a:spcPts val="0"/>
              </a:spcBef>
            </a:pPr>
            <a:r>
              <a:rPr lang="en-US" sz="2400" dirty="0">
                <a:solidFill>
                  <a:srgbClr val="1E0000"/>
                </a:solidFill>
                <a:latin typeface="+mn-lt"/>
              </a:rPr>
              <a:t>To use the dc approach</a:t>
            </a:r>
            <a:br>
              <a:rPr lang="en-US" sz="2400" dirty="0">
                <a:solidFill>
                  <a:srgbClr val="1E0000"/>
                </a:solidFill>
                <a:latin typeface="+mn-lt"/>
              </a:rPr>
            </a:br>
            <a:r>
              <a:rPr lang="en-US" sz="2400" dirty="0">
                <a:solidFill>
                  <a:srgbClr val="1E0000"/>
                </a:solidFill>
                <a:latin typeface="+mn-lt"/>
              </a:rPr>
              <a:t>in PowerWorld select </a:t>
            </a:r>
            <a:r>
              <a:rPr lang="en-US" sz="2400" b="1" dirty="0">
                <a:solidFill>
                  <a:srgbClr val="1E0000"/>
                </a:solidFill>
                <a:latin typeface="+mn-lt"/>
              </a:rPr>
              <a:t>Tools, Solve, DC Power Flow</a:t>
            </a:r>
          </a:p>
          <a:p>
            <a:pPr>
              <a:spcBef>
                <a:spcPts val="0"/>
              </a:spcBef>
            </a:pPr>
            <a:endParaRPr lang="en-US" sz="2400" dirty="0">
              <a:solidFill>
                <a:srgbClr val="1E0000"/>
              </a:solidFill>
              <a:latin typeface="+mn-lt"/>
            </a:endParaRPr>
          </a:p>
          <a:p>
            <a:pPr>
              <a:spcBef>
                <a:spcPts val="0"/>
              </a:spcBef>
            </a:pPr>
            <a:r>
              <a:rPr lang="en-US" sz="2400" dirty="0">
                <a:solidFill>
                  <a:srgbClr val="1E0000"/>
                </a:solidFill>
                <a:latin typeface="+mn-lt"/>
              </a:rPr>
              <a:t>Notice there are no losses</a:t>
            </a:r>
          </a:p>
        </p:txBody>
      </p:sp>
      <p:pic>
        <p:nvPicPr>
          <p:cNvPr id="4403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4536" r="32862"/>
          <a:stretch/>
        </p:blipFill>
        <p:spPr bwMode="auto">
          <a:xfrm>
            <a:off x="4648200" y="1295400"/>
            <a:ext cx="715060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08FAF2AD-AA6D-827D-F19E-CE35FB459BDC}"/>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52</a:t>
            </a:fld>
            <a:endParaRPr lang="en-US" dirty="0">
              <a:solidFill>
                <a:schemeClr val="tx1">
                  <a:lumMod val="50000"/>
                </a:schemeClr>
              </a:solidFill>
            </a:endParaRPr>
          </a:p>
        </p:txBody>
      </p:sp>
    </p:spTree>
    <p:extLst>
      <p:ext uri="{BB962C8B-B14F-4D97-AF65-F5344CB8AC3E}">
        <p14:creationId xmlns:p14="http://schemas.microsoft.com/office/powerpoint/2010/main" val="2179820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2515-7C69-62F5-9BB1-8EAB8662B379}"/>
              </a:ext>
            </a:extLst>
          </p:cNvPr>
          <p:cNvSpPr>
            <a:spLocks noGrp="1"/>
          </p:cNvSpPr>
          <p:nvPr>
            <p:ph type="title"/>
          </p:nvPr>
        </p:nvSpPr>
        <p:spPr/>
        <p:txBody>
          <a:bodyPr/>
          <a:lstStyle/>
          <a:p>
            <a:r>
              <a:rPr lang="en-US" dirty="0"/>
              <a:t>37 Bus Voltage Contour</a:t>
            </a:r>
          </a:p>
        </p:txBody>
      </p:sp>
      <p:pic>
        <p:nvPicPr>
          <p:cNvPr id="7" name="Picture 6">
            <a:extLst>
              <a:ext uri="{FF2B5EF4-FFF2-40B4-BE49-F238E27FC236}">
                <a16:creationId xmlns:a16="http://schemas.microsoft.com/office/drawing/2014/main" id="{00ABAF07-5C11-8B08-FDFF-8B53148B397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3400" y="1295400"/>
            <a:ext cx="8534400" cy="5227149"/>
          </a:xfrm>
          <a:prstGeom prst="rect">
            <a:avLst/>
          </a:prstGeom>
        </p:spPr>
      </p:pic>
      <p:sp>
        <p:nvSpPr>
          <p:cNvPr id="8" name="Slide Number Placeholder 3">
            <a:extLst>
              <a:ext uri="{FF2B5EF4-FFF2-40B4-BE49-F238E27FC236}">
                <a16:creationId xmlns:a16="http://schemas.microsoft.com/office/drawing/2014/main" id="{4A0A48C0-54F9-8E79-B4CF-1F693E8E81E0}"/>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5</a:t>
            </a:fld>
            <a:endParaRPr lang="en-US" dirty="0">
              <a:solidFill>
                <a:schemeClr val="tx1">
                  <a:lumMod val="50000"/>
                </a:schemeClr>
              </a:solidFill>
            </a:endParaRPr>
          </a:p>
        </p:txBody>
      </p:sp>
    </p:spTree>
    <p:extLst>
      <p:ext uri="{BB962C8B-B14F-4D97-AF65-F5344CB8AC3E}">
        <p14:creationId xmlns:p14="http://schemas.microsoft.com/office/powerpoint/2010/main" val="193104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5BF3-835A-169C-8C9E-575EFB939B92}"/>
              </a:ext>
            </a:extLst>
          </p:cNvPr>
          <p:cNvSpPr>
            <a:spLocks noGrp="1"/>
          </p:cNvSpPr>
          <p:nvPr>
            <p:ph type="title"/>
          </p:nvPr>
        </p:nvSpPr>
        <p:spPr/>
        <p:txBody>
          <a:bodyPr/>
          <a:lstStyle/>
          <a:p>
            <a:r>
              <a:rPr lang="en-US" dirty="0"/>
              <a:t>Reactive Power Sharing</a:t>
            </a:r>
          </a:p>
        </p:txBody>
      </p:sp>
      <p:sp>
        <p:nvSpPr>
          <p:cNvPr id="3" name="Content Placeholder 2">
            <a:extLst>
              <a:ext uri="{FF2B5EF4-FFF2-40B4-BE49-F238E27FC236}">
                <a16:creationId xmlns:a16="http://schemas.microsoft.com/office/drawing/2014/main" id="{51C1CDDF-FCE0-D900-12FD-AF8BFA3E2DDA}"/>
              </a:ext>
            </a:extLst>
          </p:cNvPr>
          <p:cNvSpPr>
            <a:spLocks noGrp="1"/>
          </p:cNvSpPr>
          <p:nvPr>
            <p:ph idx="1"/>
          </p:nvPr>
        </p:nvSpPr>
        <p:spPr>
          <a:xfrm>
            <a:off x="457200" y="1280160"/>
            <a:ext cx="11297920" cy="1539240"/>
          </a:xfrm>
        </p:spPr>
        <p:txBody>
          <a:bodyPr/>
          <a:lstStyle/>
          <a:p>
            <a:r>
              <a:rPr lang="en-US" dirty="0"/>
              <a:t>Sometimes multiple generators regulate a single location, which might be there terminal bus; this involves coordination </a:t>
            </a:r>
          </a:p>
          <a:p>
            <a:r>
              <a:rPr lang="en-US" dirty="0"/>
              <a:t>To see an example, </a:t>
            </a:r>
            <a:br>
              <a:rPr lang="en-US" dirty="0"/>
            </a:br>
            <a:r>
              <a:rPr lang="en-US" dirty="0"/>
              <a:t>open the case </a:t>
            </a:r>
            <a:br>
              <a:rPr lang="en-US" dirty="0"/>
            </a:br>
            <a:r>
              <a:rPr lang="en-US" dirty="0"/>
              <a:t>PSC_37Bus_VarSharing</a:t>
            </a:r>
          </a:p>
          <a:p>
            <a:r>
              <a:rPr lang="en-US" dirty="0"/>
              <a:t>Change the voltage</a:t>
            </a:r>
            <a:br>
              <a:rPr lang="en-US" dirty="0"/>
            </a:br>
            <a:r>
              <a:rPr lang="en-US" dirty="0"/>
              <a:t>setpoint at Elm345; notice</a:t>
            </a:r>
            <a:br>
              <a:rPr lang="en-US" dirty="0"/>
            </a:br>
            <a:r>
              <a:rPr lang="en-US" dirty="0"/>
              <a:t>that the reactive power</a:t>
            </a:r>
            <a:br>
              <a:rPr lang="en-US" dirty="0"/>
            </a:br>
            <a:r>
              <a:rPr lang="en-US" dirty="0"/>
              <a:t>output of both generators</a:t>
            </a:r>
            <a:br>
              <a:rPr lang="en-US" dirty="0"/>
            </a:br>
            <a:r>
              <a:rPr lang="en-US" dirty="0"/>
              <a:t>changes </a:t>
            </a:r>
          </a:p>
        </p:txBody>
      </p:sp>
      <p:pic>
        <p:nvPicPr>
          <p:cNvPr id="5" name="Picture 4">
            <a:extLst>
              <a:ext uri="{FF2B5EF4-FFF2-40B4-BE49-F238E27FC236}">
                <a16:creationId xmlns:a16="http://schemas.microsoft.com/office/drawing/2014/main" id="{5D301B1F-9C82-A88F-84E8-07724A31AA7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564" r="11438"/>
          <a:stretch/>
        </p:blipFill>
        <p:spPr>
          <a:xfrm>
            <a:off x="4876800" y="2285999"/>
            <a:ext cx="6781800" cy="3857023"/>
          </a:xfrm>
          <a:prstGeom prst="rect">
            <a:avLst/>
          </a:prstGeom>
        </p:spPr>
      </p:pic>
      <p:sp>
        <p:nvSpPr>
          <p:cNvPr id="6" name="Slide Number Placeholder 3">
            <a:extLst>
              <a:ext uri="{FF2B5EF4-FFF2-40B4-BE49-F238E27FC236}">
                <a16:creationId xmlns:a16="http://schemas.microsoft.com/office/drawing/2014/main" id="{B8DA7ECB-917B-68F1-10EF-04E23329FAFE}"/>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6</a:t>
            </a:fld>
            <a:endParaRPr lang="en-US" dirty="0">
              <a:solidFill>
                <a:schemeClr val="tx1">
                  <a:lumMod val="50000"/>
                </a:schemeClr>
              </a:solidFill>
            </a:endParaRPr>
          </a:p>
        </p:txBody>
      </p:sp>
    </p:spTree>
    <p:extLst>
      <p:ext uri="{BB962C8B-B14F-4D97-AF65-F5344CB8AC3E}">
        <p14:creationId xmlns:p14="http://schemas.microsoft.com/office/powerpoint/2010/main" val="1010446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Shunts and SVCs</a:t>
            </a:r>
          </a:p>
        </p:txBody>
      </p:sp>
      <p:sp>
        <p:nvSpPr>
          <p:cNvPr id="3" name="Content Placeholder 2"/>
          <p:cNvSpPr>
            <a:spLocks noGrp="1"/>
          </p:cNvSpPr>
          <p:nvPr>
            <p:ph idx="1"/>
          </p:nvPr>
        </p:nvSpPr>
        <p:spPr>
          <a:xfrm>
            <a:off x="228600" y="1280160"/>
            <a:ext cx="6781800" cy="5196840"/>
          </a:xfrm>
        </p:spPr>
        <p:txBody>
          <a:bodyPr/>
          <a:lstStyle/>
          <a:p>
            <a:r>
              <a:rPr lang="en-US" dirty="0"/>
              <a:t>Switched capacitors and sometimes reactors (collectively known as switched shunts) are widely used at both the transmission and distribution levels to supply or (for reactors) absorb discrete amounts of reactive power </a:t>
            </a:r>
          </a:p>
          <a:p>
            <a:r>
              <a:rPr lang="en-US" dirty="0"/>
              <a:t>Static var compensators (SVCs) are also used to supply continuously varying amounts of reactive power</a:t>
            </a:r>
          </a:p>
          <a:p>
            <a:r>
              <a:rPr lang="en-US" dirty="0"/>
              <a:t>In the power flow SVCs are sometimes represented as PV buses with zero real power</a:t>
            </a:r>
          </a:p>
          <a:p>
            <a:endParaRPr lang="en-US" dirty="0"/>
          </a:p>
        </p:txBody>
      </p:sp>
      <p:pic>
        <p:nvPicPr>
          <p:cNvPr id="5" name="Picture 3" descr="100_077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858000" y="1261459"/>
            <a:ext cx="5029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A4789E22-417F-DA73-0806-2ED6E8B514F2}"/>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7</a:t>
            </a:fld>
            <a:endParaRPr lang="en-US" dirty="0">
              <a:solidFill>
                <a:schemeClr val="tx1">
                  <a:lumMod val="50000"/>
                </a:schemeClr>
              </a:solidFill>
            </a:endParaRPr>
          </a:p>
        </p:txBody>
      </p:sp>
      <p:sp>
        <p:nvSpPr>
          <p:cNvPr id="6" name="TextBox 5">
            <a:extLst>
              <a:ext uri="{FF2B5EF4-FFF2-40B4-BE49-F238E27FC236}">
                <a16:creationId xmlns:a16="http://schemas.microsoft.com/office/drawing/2014/main" id="{2E88EA49-70A6-1DAD-8F65-0453C8F3720B}"/>
              </a:ext>
            </a:extLst>
          </p:cNvPr>
          <p:cNvSpPr txBox="1"/>
          <p:nvPr/>
        </p:nvSpPr>
        <p:spPr>
          <a:xfrm>
            <a:off x="6781800" y="5090160"/>
            <a:ext cx="5029200" cy="1569660"/>
          </a:xfrm>
          <a:prstGeom prst="rect">
            <a:avLst/>
          </a:prstGeom>
          <a:solidFill>
            <a:schemeClr val="accent3">
              <a:lumMod val="95000"/>
            </a:schemeClr>
          </a:solidFill>
        </p:spPr>
        <p:txBody>
          <a:bodyPr wrap="square" rtlCol="0">
            <a:spAutoFit/>
          </a:bodyPr>
          <a:lstStyle/>
          <a:p>
            <a:r>
              <a:rPr lang="en-US" sz="2400" dirty="0">
                <a:solidFill>
                  <a:srgbClr val="1E0000"/>
                </a:solidFill>
              </a:rPr>
              <a:t>Switched shunts are passive devices so their output varies with the square of the voltage; they are usually specified at nominal (1.0 per unit) voltage</a:t>
            </a:r>
          </a:p>
        </p:txBody>
      </p:sp>
    </p:spTree>
    <p:extLst>
      <p:ext uri="{BB962C8B-B14F-4D97-AF65-F5344CB8AC3E}">
        <p14:creationId xmlns:p14="http://schemas.microsoft.com/office/powerpoint/2010/main" val="8857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Switched Shunt System Design</a:t>
            </a:r>
          </a:p>
        </p:txBody>
      </p:sp>
      <p:sp>
        <p:nvSpPr>
          <p:cNvPr id="3" name="Content Placeholder 2"/>
          <p:cNvSpPr>
            <a:spLocks noGrp="1"/>
          </p:cNvSpPr>
          <p:nvPr>
            <p:ph idx="1"/>
          </p:nvPr>
        </p:nvSpPr>
        <p:spPr>
          <a:xfrm>
            <a:off x="228600" y="1280160"/>
            <a:ext cx="11734800" cy="5196840"/>
          </a:xfrm>
        </p:spPr>
        <p:txBody>
          <a:bodyPr/>
          <a:lstStyle/>
          <a:p>
            <a:r>
              <a:rPr lang="en-US" dirty="0"/>
              <a:t>Because switched shunts tend to have a local impact, there needs to be a coordinated design in their implementation at the transmission level </a:t>
            </a:r>
          </a:p>
          <a:p>
            <a:pPr lvl="1"/>
            <a:r>
              <a:rPr lang="en-US" dirty="0"/>
              <a:t>Shunt capacitors used to raise the voltage, shunt reactors used to lower the voltage; used with LTCs and gens</a:t>
            </a:r>
          </a:p>
          <a:p>
            <a:r>
              <a:rPr lang="en-US" dirty="0"/>
              <a:t>Often in the transmission system they are switched manually by a system operator, but in the power flow much of this needs to be automated</a:t>
            </a:r>
          </a:p>
          <a:p>
            <a:r>
              <a:rPr lang="en-US" dirty="0"/>
              <a:t>The size and number of banks depends</a:t>
            </a:r>
          </a:p>
          <a:p>
            <a:pPr lvl="1"/>
            <a:r>
              <a:rPr lang="en-US" dirty="0"/>
              <a:t>Change in the system voltages caused by bank switching</a:t>
            </a:r>
          </a:p>
          <a:p>
            <a:pPr lvl="1"/>
            <a:r>
              <a:rPr lang="en-US" dirty="0"/>
              <a:t>The availability of different sizes</a:t>
            </a:r>
          </a:p>
          <a:p>
            <a:pPr lvl="1"/>
            <a:r>
              <a:rPr lang="en-US" dirty="0"/>
              <a:t>Cost for the associated switchgear and protection system</a:t>
            </a:r>
          </a:p>
        </p:txBody>
      </p:sp>
      <p:sp>
        <p:nvSpPr>
          <p:cNvPr id="4" name="Slide Number Placeholder 3">
            <a:extLst>
              <a:ext uri="{FF2B5EF4-FFF2-40B4-BE49-F238E27FC236}">
                <a16:creationId xmlns:a16="http://schemas.microsoft.com/office/drawing/2014/main" id="{BD2832A2-7B5E-15A4-EED4-3EB6A2988A34}"/>
              </a:ext>
            </a:extLst>
          </p:cNvPr>
          <p:cNvSpPr>
            <a:spLocks noGrp="1"/>
          </p:cNvSpPr>
          <p:nvPr>
            <p:ph type="sldNum" sz="quarter" idx="4"/>
          </p:nvPr>
        </p:nvSpPr>
        <p:spPr>
          <a:xfrm>
            <a:off x="11506200" y="6324600"/>
            <a:ext cx="482600" cy="457200"/>
          </a:xfrm>
        </p:spPr>
        <p:txBody>
          <a:bodyPr/>
          <a:lstStyle/>
          <a:p>
            <a:fld id="{F06A5241-12CB-C64D-AE38-6540AC6C648E}" type="slidenum">
              <a:rPr lang="en-US" smtClean="0">
                <a:solidFill>
                  <a:schemeClr val="tx1">
                    <a:lumMod val="50000"/>
                  </a:schemeClr>
                </a:solidFill>
              </a:rPr>
              <a:pPr/>
              <a:t>8</a:t>
            </a:fld>
            <a:endParaRPr lang="en-US" dirty="0">
              <a:solidFill>
                <a:schemeClr val="tx1">
                  <a:lumMod val="50000"/>
                </a:schemeClr>
              </a:solidFill>
            </a:endParaRPr>
          </a:p>
        </p:txBody>
      </p:sp>
    </p:spTree>
    <p:extLst>
      <p:ext uri="{BB962C8B-B14F-4D97-AF65-F5344CB8AC3E}">
        <p14:creationId xmlns:p14="http://schemas.microsoft.com/office/powerpoint/2010/main" val="4258313832"/>
      </p:ext>
    </p:extLst>
  </p:cSld>
  <p:clrMapOvr>
    <a:masterClrMapping/>
  </p:clrMapOvr>
</p:sld>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4950</TotalTime>
  <Words>4422</Words>
  <Application>Microsoft Office PowerPoint</Application>
  <PresentationFormat>Widescreen</PresentationFormat>
  <Paragraphs>350</Paragraphs>
  <Slides>53</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Arial</vt:lpstr>
      <vt:lpstr>Calibri</vt:lpstr>
      <vt:lpstr>Cambria Math</vt:lpstr>
      <vt:lpstr>Helvetica</vt:lpstr>
      <vt:lpstr>Symbol</vt:lpstr>
      <vt:lpstr>Tahoma</vt:lpstr>
      <vt:lpstr>Times New Roman</vt:lpstr>
      <vt:lpstr>Wingdings</vt:lpstr>
      <vt:lpstr>Capsules</vt:lpstr>
      <vt:lpstr>Equation</vt:lpstr>
      <vt:lpstr>Fundamentals of Electric Transmission System Planning</vt:lpstr>
      <vt:lpstr>37-Bus System Generator Voltage Control and Generator Reactive Power Limits </vt:lpstr>
      <vt:lpstr>Generator Reactive Power Limits</vt:lpstr>
      <vt:lpstr>Generator Voltage Control Example </vt:lpstr>
      <vt:lpstr>PowerWorld Contouring</vt:lpstr>
      <vt:lpstr>37 Bus Voltage Contour</vt:lpstr>
      <vt:lpstr>Reactive Power Sharing</vt:lpstr>
      <vt:lpstr>Switched Shunts and SVCs</vt:lpstr>
      <vt:lpstr>Switched Shunt System Design</vt:lpstr>
      <vt:lpstr>Switched Shunt Sizing</vt:lpstr>
      <vt:lpstr>Dynamic Reactive Capability</vt:lpstr>
      <vt:lpstr>Switched Shunt Control</vt:lpstr>
      <vt:lpstr>Switched Shunt Control Example: Modifying the PSC_37Bus case</vt:lpstr>
      <vt:lpstr>Static Var Compensators (SVCs)</vt:lpstr>
      <vt:lpstr>Modeling Transformers with Off-Nominal Taps and Phase Shifts</vt:lpstr>
      <vt:lpstr>Variable Tap Voltage Control</vt:lpstr>
      <vt:lpstr>LTC Control and the Power Flow</vt:lpstr>
      <vt:lpstr>Phase-Shifting Transformers</vt:lpstr>
      <vt:lpstr>Integrated Phase-Shifter Control</vt:lpstr>
      <vt:lpstr>Phase Shifter Example</vt:lpstr>
      <vt:lpstr>Modeling Voltage Dependent Load</vt:lpstr>
      <vt:lpstr>ZIP Load Model</vt:lpstr>
      <vt:lpstr>ZIP Model Coefficients</vt:lpstr>
      <vt:lpstr>ZIP Model Coefficients</vt:lpstr>
      <vt:lpstr>Justification for the Common Power Flow Constant Power Model</vt:lpstr>
      <vt:lpstr>Larger Systems</vt:lpstr>
      <vt:lpstr>Quick Aside: Synthetic Electric Grids</vt:lpstr>
      <vt:lpstr>Quick Aside: Synthetic Electric Grids</vt:lpstr>
      <vt:lpstr>82,000 Bus Synthetic Grid</vt:lpstr>
      <vt:lpstr>500-Bus Hourly Voltage Variation Over a Week </vt:lpstr>
      <vt:lpstr>Large System Power Flow Challenges</vt:lpstr>
      <vt:lpstr>Areas, Zones, Ownership and Superareas</vt:lpstr>
      <vt:lpstr>Engineering Study Situational Awareness </vt:lpstr>
      <vt:lpstr>Texas 2000-Bus Synthetic Grid </vt:lpstr>
      <vt:lpstr>Exploring a Case Using Model Explorer</vt:lpstr>
      <vt:lpstr>PSC_2000_PowerFlow Line Contingency</vt:lpstr>
      <vt:lpstr>PSC_2000_PowerFlow Line Contingency Log</vt:lpstr>
      <vt:lpstr>Viewing Limit Violations</vt:lpstr>
      <vt:lpstr>Power Flow Topology</vt:lpstr>
      <vt:lpstr>Circuit Breakers and Disconnects</vt:lpstr>
      <vt:lpstr>Google View of a 345 kV Substation</vt:lpstr>
      <vt:lpstr>Substation Configurations</vt:lpstr>
      <vt:lpstr>Substation Configurations, cont.</vt:lpstr>
      <vt:lpstr>Ring Bus, Breaker and Half</vt:lpstr>
      <vt:lpstr>EMS and Planning Models</vt:lpstr>
      <vt:lpstr>Node-Breaker Consolidation</vt:lpstr>
      <vt:lpstr>Bus Branch versus Node Breaker</vt:lpstr>
      <vt:lpstr>Power Flow Topology Processing</vt:lpstr>
      <vt:lpstr>Power Flow Topology Processing</vt:lpstr>
      <vt:lpstr>Quasi-Newton Power Flow Methods</vt:lpstr>
      <vt:lpstr>DC Power Flow</vt:lpstr>
      <vt:lpstr>DC Power Flow Example</vt:lpstr>
      <vt:lpstr>DC Power Flow in PowerWorld</vt:lpstr>
    </vt:vector>
  </TitlesOfParts>
  <Company>ECE - 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615_Lect1</dc:title>
  <dc:creator>ECE Publications</dc:creator>
  <cp:lastModifiedBy>Thomas Overbye</cp:lastModifiedBy>
  <cp:revision>477</cp:revision>
  <cp:lastPrinted>2020-08-20T12:26:33Z</cp:lastPrinted>
  <dcterms:created xsi:type="dcterms:W3CDTF">2000-05-11T14:27:08Z</dcterms:created>
  <dcterms:modified xsi:type="dcterms:W3CDTF">2024-03-17T20:57:08Z</dcterms:modified>
</cp:coreProperties>
</file>